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53"/>
  </p:notesMasterIdLst>
  <p:handoutMasterIdLst>
    <p:handoutMasterId r:id="rId54"/>
  </p:handoutMasterIdLst>
  <p:sldIdLst>
    <p:sldId id="261" r:id="rId3"/>
    <p:sldId id="262" r:id="rId4"/>
    <p:sldId id="264" r:id="rId5"/>
    <p:sldId id="363" r:id="rId6"/>
    <p:sldId id="291" r:id="rId7"/>
    <p:sldId id="293" r:id="rId8"/>
    <p:sldId id="294" r:id="rId9"/>
    <p:sldId id="265" r:id="rId10"/>
    <p:sldId id="308" r:id="rId11"/>
    <p:sldId id="299" r:id="rId12"/>
    <p:sldId id="274" r:id="rId13"/>
    <p:sldId id="266" r:id="rId14"/>
    <p:sldId id="275" r:id="rId15"/>
    <p:sldId id="352" r:id="rId16"/>
    <p:sldId id="353" r:id="rId17"/>
    <p:sldId id="351" r:id="rId18"/>
    <p:sldId id="356" r:id="rId19"/>
    <p:sldId id="359" r:id="rId20"/>
    <p:sldId id="361" r:id="rId21"/>
    <p:sldId id="360" r:id="rId22"/>
    <p:sldId id="358" r:id="rId23"/>
    <p:sldId id="267" r:id="rId24"/>
    <p:sldId id="303" r:id="rId25"/>
    <p:sldId id="316" r:id="rId26"/>
    <p:sldId id="317" r:id="rId27"/>
    <p:sldId id="312" r:id="rId28"/>
    <p:sldId id="324" r:id="rId29"/>
    <p:sldId id="342" r:id="rId30"/>
    <p:sldId id="341" r:id="rId31"/>
    <p:sldId id="313" r:id="rId32"/>
    <p:sldId id="325" r:id="rId33"/>
    <p:sldId id="328" r:id="rId34"/>
    <p:sldId id="344" r:id="rId35"/>
    <p:sldId id="327" r:id="rId36"/>
    <p:sldId id="330" r:id="rId37"/>
    <p:sldId id="333" r:id="rId38"/>
    <p:sldId id="334" r:id="rId39"/>
    <p:sldId id="336" r:id="rId40"/>
    <p:sldId id="337" r:id="rId41"/>
    <p:sldId id="345" r:id="rId42"/>
    <p:sldId id="362" r:id="rId43"/>
    <p:sldId id="277" r:id="rId44"/>
    <p:sldId id="319" r:id="rId45"/>
    <p:sldId id="323" r:id="rId46"/>
    <p:sldId id="364" r:id="rId47"/>
    <p:sldId id="286" r:id="rId48"/>
    <p:sldId id="301" r:id="rId49"/>
    <p:sldId id="309" r:id="rId50"/>
    <p:sldId id="300" r:id="rId51"/>
    <p:sldId id="314" r:id="rId5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5"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CE7F0"/>
    <a:srgbClr val="005E77"/>
    <a:srgbClr val="2F4D5D"/>
    <a:srgbClr val="1D8D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E5B5B-9ADD-4AB0-8BD9-AAE89D15730A}" v="47" dt="2021-06-04T07:18:45.176"/>
    <p1510:client id="{D027A4EC-529C-4CC4-BC70-4726D2150B3A}" v="77" dt="2021-06-03T14:57:30.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8" autoAdjust="0"/>
    <p:restoredTop sz="80846" autoAdjust="0"/>
  </p:normalViewPr>
  <p:slideViewPr>
    <p:cSldViewPr snapToGrid="0" snapToObjects="1">
      <p:cViewPr varScale="1">
        <p:scale>
          <a:sx n="88" d="100"/>
          <a:sy n="88" d="100"/>
        </p:scale>
        <p:origin x="1398" y="96"/>
      </p:cViewPr>
      <p:guideLst/>
    </p:cSldViewPr>
  </p:slideViewPr>
  <p:outlineViewPr>
    <p:cViewPr>
      <p:scale>
        <a:sx n="33" d="100"/>
        <a:sy n="33" d="100"/>
      </p:scale>
      <p:origin x="0" y="-26856"/>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1B792D-2762-4246-B151-D1045C36706C}"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CC0CA43A-1783-410F-8962-0AC8A16A4B8E}">
      <dgm:prSet phldrT="[Text]" custT="1"/>
      <dgm:spPr/>
      <dgm:t>
        <a:bodyPr/>
        <a:lstStyle/>
        <a:p>
          <a:r>
            <a:rPr lang="en-US" sz="4400" dirty="0"/>
            <a:t>Source of infection</a:t>
          </a:r>
        </a:p>
      </dgm:t>
    </dgm:pt>
    <dgm:pt modelId="{E12EF9AC-623D-49AE-B68F-CB6164E87CBA}" type="parTrans" cxnId="{49FDDA9C-EA7B-48CD-9206-90E0412D7036}">
      <dgm:prSet/>
      <dgm:spPr/>
      <dgm:t>
        <a:bodyPr/>
        <a:lstStyle/>
        <a:p>
          <a:endParaRPr lang="en-US"/>
        </a:p>
      </dgm:t>
    </dgm:pt>
    <dgm:pt modelId="{C8F25ADE-4173-4C4B-9013-8EDEE41BB928}" type="sibTrans" cxnId="{49FDDA9C-EA7B-48CD-9206-90E0412D7036}">
      <dgm:prSet/>
      <dgm:spPr/>
      <dgm:t>
        <a:bodyPr/>
        <a:lstStyle/>
        <a:p>
          <a:endParaRPr lang="en-US" dirty="0"/>
        </a:p>
      </dgm:t>
    </dgm:pt>
    <dgm:pt modelId="{233666C4-20A5-4326-B888-FDDB7D35D81D}">
      <dgm:prSet phldrT="[Text]" custT="1"/>
      <dgm:spPr/>
      <dgm:t>
        <a:bodyPr/>
        <a:lstStyle/>
        <a:p>
          <a:r>
            <a:rPr lang="en-US" sz="4400" dirty="0"/>
            <a:t>Blood Leaking</a:t>
          </a:r>
        </a:p>
      </dgm:t>
    </dgm:pt>
    <dgm:pt modelId="{D6B84A8E-11CD-4E70-8FA4-415A0B1BD80B}" type="parTrans" cxnId="{D04AF7D7-9A12-4E6A-A627-EA5914299789}">
      <dgm:prSet/>
      <dgm:spPr/>
      <dgm:t>
        <a:bodyPr/>
        <a:lstStyle/>
        <a:p>
          <a:endParaRPr lang="en-US"/>
        </a:p>
      </dgm:t>
    </dgm:pt>
    <dgm:pt modelId="{1A52D23C-390C-407E-A13A-E48E1547894D}" type="sibTrans" cxnId="{D04AF7D7-9A12-4E6A-A627-EA5914299789}">
      <dgm:prSet/>
      <dgm:spPr/>
      <dgm:t>
        <a:bodyPr/>
        <a:lstStyle/>
        <a:p>
          <a:endParaRPr lang="en-US" dirty="0"/>
        </a:p>
      </dgm:t>
    </dgm:pt>
    <dgm:pt modelId="{98ED6771-EC4B-4E2E-B25F-06D7B85530EC}">
      <dgm:prSet phldrT="[Text]" custT="1"/>
      <dgm:spPr/>
      <dgm:t>
        <a:bodyPr/>
        <a:lstStyle/>
        <a:p>
          <a:r>
            <a:rPr lang="en-US" sz="4400" dirty="0"/>
            <a:t>Organ Failure</a:t>
          </a:r>
        </a:p>
      </dgm:t>
    </dgm:pt>
    <dgm:pt modelId="{A6044D23-BD37-444E-91BB-8703C8FAE658}" type="parTrans" cxnId="{6F8AA46C-D671-4E5E-BC3A-4859DA36EC48}">
      <dgm:prSet/>
      <dgm:spPr/>
      <dgm:t>
        <a:bodyPr/>
        <a:lstStyle/>
        <a:p>
          <a:endParaRPr lang="en-US"/>
        </a:p>
      </dgm:t>
    </dgm:pt>
    <dgm:pt modelId="{76BAAC85-121B-4B6B-9AC8-C5C439FA8873}" type="sibTrans" cxnId="{6F8AA46C-D671-4E5E-BC3A-4859DA36EC48}">
      <dgm:prSet/>
      <dgm:spPr/>
      <dgm:t>
        <a:bodyPr/>
        <a:lstStyle/>
        <a:p>
          <a:endParaRPr lang="en-US"/>
        </a:p>
      </dgm:t>
    </dgm:pt>
    <dgm:pt modelId="{389C4A15-03FC-4ED3-8B18-8396FC9B6AFA}" type="pres">
      <dgm:prSet presAssocID="{AD1B792D-2762-4246-B151-D1045C36706C}" presName="Name0" presStyleCnt="0">
        <dgm:presLayoutVars>
          <dgm:dir/>
          <dgm:resizeHandles val="exact"/>
        </dgm:presLayoutVars>
      </dgm:prSet>
      <dgm:spPr/>
    </dgm:pt>
    <dgm:pt modelId="{9B7E90F2-1FF2-4601-BCB6-84B301841A98}" type="pres">
      <dgm:prSet presAssocID="{CC0CA43A-1783-410F-8962-0AC8A16A4B8E}" presName="node" presStyleLbl="node1" presStyleIdx="0" presStyleCnt="3" custLinFactNeighborX="10193" custLinFactNeighborY="-1007">
        <dgm:presLayoutVars>
          <dgm:bulletEnabled val="1"/>
        </dgm:presLayoutVars>
      </dgm:prSet>
      <dgm:spPr/>
    </dgm:pt>
    <dgm:pt modelId="{856CF988-BD02-4E69-B9E1-6DC6D7B49188}" type="pres">
      <dgm:prSet presAssocID="{C8F25ADE-4173-4C4B-9013-8EDEE41BB928}" presName="sibTrans" presStyleLbl="sibTrans2D1" presStyleIdx="0" presStyleCnt="2"/>
      <dgm:spPr/>
    </dgm:pt>
    <dgm:pt modelId="{0DD71EC0-2418-44F3-B491-2CD9FB40C4D4}" type="pres">
      <dgm:prSet presAssocID="{C8F25ADE-4173-4C4B-9013-8EDEE41BB928}" presName="connectorText" presStyleLbl="sibTrans2D1" presStyleIdx="0" presStyleCnt="2"/>
      <dgm:spPr/>
    </dgm:pt>
    <dgm:pt modelId="{57B7ACAE-CA8F-468F-9D86-A8FABF06D7F5}" type="pres">
      <dgm:prSet presAssocID="{233666C4-20A5-4326-B888-FDDB7D35D81D}" presName="node" presStyleLbl="node1" presStyleIdx="1" presStyleCnt="3">
        <dgm:presLayoutVars>
          <dgm:bulletEnabled val="1"/>
        </dgm:presLayoutVars>
      </dgm:prSet>
      <dgm:spPr/>
    </dgm:pt>
    <dgm:pt modelId="{CCF268E4-1EB4-48B6-8C66-B80CFD7FCB7F}" type="pres">
      <dgm:prSet presAssocID="{1A52D23C-390C-407E-A13A-E48E1547894D}" presName="sibTrans" presStyleLbl="sibTrans2D1" presStyleIdx="1" presStyleCnt="2"/>
      <dgm:spPr/>
    </dgm:pt>
    <dgm:pt modelId="{18116C86-B191-4308-9B37-1AA228605D52}" type="pres">
      <dgm:prSet presAssocID="{1A52D23C-390C-407E-A13A-E48E1547894D}" presName="connectorText" presStyleLbl="sibTrans2D1" presStyleIdx="1" presStyleCnt="2"/>
      <dgm:spPr/>
    </dgm:pt>
    <dgm:pt modelId="{CD146052-F6B1-4B72-A2EC-4A3C47D4E987}" type="pres">
      <dgm:prSet presAssocID="{98ED6771-EC4B-4E2E-B25F-06D7B85530EC}" presName="node" presStyleLbl="node1" presStyleIdx="2" presStyleCnt="3" custLinFactNeighborX="-10193" custLinFactNeighborY="-1007">
        <dgm:presLayoutVars>
          <dgm:bulletEnabled val="1"/>
        </dgm:presLayoutVars>
      </dgm:prSet>
      <dgm:spPr/>
    </dgm:pt>
  </dgm:ptLst>
  <dgm:cxnLst>
    <dgm:cxn modelId="{5C684501-A02D-4A7F-9CD5-D0FB90A1682F}" type="presOf" srcId="{C8F25ADE-4173-4C4B-9013-8EDEE41BB928}" destId="{0DD71EC0-2418-44F3-B491-2CD9FB40C4D4}" srcOrd="1" destOrd="0" presId="urn:microsoft.com/office/officeart/2005/8/layout/process1"/>
    <dgm:cxn modelId="{D107582D-9A6B-430A-A566-4FB9A90B9612}" type="presOf" srcId="{1A52D23C-390C-407E-A13A-E48E1547894D}" destId="{18116C86-B191-4308-9B37-1AA228605D52}" srcOrd="1" destOrd="0" presId="urn:microsoft.com/office/officeart/2005/8/layout/process1"/>
    <dgm:cxn modelId="{2F6C6B33-6082-47A1-84C0-176314B8868D}" type="presOf" srcId="{C8F25ADE-4173-4C4B-9013-8EDEE41BB928}" destId="{856CF988-BD02-4E69-B9E1-6DC6D7B49188}" srcOrd="0" destOrd="0" presId="urn:microsoft.com/office/officeart/2005/8/layout/process1"/>
    <dgm:cxn modelId="{6F8AA46C-D671-4E5E-BC3A-4859DA36EC48}" srcId="{AD1B792D-2762-4246-B151-D1045C36706C}" destId="{98ED6771-EC4B-4E2E-B25F-06D7B85530EC}" srcOrd="2" destOrd="0" parTransId="{A6044D23-BD37-444E-91BB-8703C8FAE658}" sibTransId="{76BAAC85-121B-4B6B-9AC8-C5C439FA8873}"/>
    <dgm:cxn modelId="{08D25E51-C489-4B1D-BDCF-E61286C1B118}" type="presOf" srcId="{233666C4-20A5-4326-B888-FDDB7D35D81D}" destId="{57B7ACAE-CA8F-468F-9D86-A8FABF06D7F5}" srcOrd="0" destOrd="0" presId="urn:microsoft.com/office/officeart/2005/8/layout/process1"/>
    <dgm:cxn modelId="{77DE108F-CB47-48B4-8449-5C967E1FCC76}" type="presOf" srcId="{AD1B792D-2762-4246-B151-D1045C36706C}" destId="{389C4A15-03FC-4ED3-8B18-8396FC9B6AFA}" srcOrd="0" destOrd="0" presId="urn:microsoft.com/office/officeart/2005/8/layout/process1"/>
    <dgm:cxn modelId="{49FDDA9C-EA7B-48CD-9206-90E0412D7036}" srcId="{AD1B792D-2762-4246-B151-D1045C36706C}" destId="{CC0CA43A-1783-410F-8962-0AC8A16A4B8E}" srcOrd="0" destOrd="0" parTransId="{E12EF9AC-623D-49AE-B68F-CB6164E87CBA}" sibTransId="{C8F25ADE-4173-4C4B-9013-8EDEE41BB928}"/>
    <dgm:cxn modelId="{D04AF7D7-9A12-4E6A-A627-EA5914299789}" srcId="{AD1B792D-2762-4246-B151-D1045C36706C}" destId="{233666C4-20A5-4326-B888-FDDB7D35D81D}" srcOrd="1" destOrd="0" parTransId="{D6B84A8E-11CD-4E70-8FA4-415A0B1BD80B}" sibTransId="{1A52D23C-390C-407E-A13A-E48E1547894D}"/>
    <dgm:cxn modelId="{C65AFCDF-6061-40DD-A876-B7A3218BDE03}" type="presOf" srcId="{CC0CA43A-1783-410F-8962-0AC8A16A4B8E}" destId="{9B7E90F2-1FF2-4601-BCB6-84B301841A98}" srcOrd="0" destOrd="0" presId="urn:microsoft.com/office/officeart/2005/8/layout/process1"/>
    <dgm:cxn modelId="{AD9F8BF4-9CB8-43E5-91BB-C933EC3CBDB0}" type="presOf" srcId="{98ED6771-EC4B-4E2E-B25F-06D7B85530EC}" destId="{CD146052-F6B1-4B72-A2EC-4A3C47D4E987}" srcOrd="0" destOrd="0" presId="urn:microsoft.com/office/officeart/2005/8/layout/process1"/>
    <dgm:cxn modelId="{95FC6AF8-FDFD-42F6-A2B0-E3B1F123464B}" type="presOf" srcId="{1A52D23C-390C-407E-A13A-E48E1547894D}" destId="{CCF268E4-1EB4-48B6-8C66-B80CFD7FCB7F}" srcOrd="0" destOrd="0" presId="urn:microsoft.com/office/officeart/2005/8/layout/process1"/>
    <dgm:cxn modelId="{44C1CA34-A639-4C51-8EEF-C16B49CAB377}" type="presParOf" srcId="{389C4A15-03FC-4ED3-8B18-8396FC9B6AFA}" destId="{9B7E90F2-1FF2-4601-BCB6-84B301841A98}" srcOrd="0" destOrd="0" presId="urn:microsoft.com/office/officeart/2005/8/layout/process1"/>
    <dgm:cxn modelId="{ED137620-D523-4CE0-9CE6-3C12C34B9050}" type="presParOf" srcId="{389C4A15-03FC-4ED3-8B18-8396FC9B6AFA}" destId="{856CF988-BD02-4E69-B9E1-6DC6D7B49188}" srcOrd="1" destOrd="0" presId="urn:microsoft.com/office/officeart/2005/8/layout/process1"/>
    <dgm:cxn modelId="{D9432428-04A1-40FB-9197-667510A93A9A}" type="presParOf" srcId="{856CF988-BD02-4E69-B9E1-6DC6D7B49188}" destId="{0DD71EC0-2418-44F3-B491-2CD9FB40C4D4}" srcOrd="0" destOrd="0" presId="urn:microsoft.com/office/officeart/2005/8/layout/process1"/>
    <dgm:cxn modelId="{10E7CAE3-8B05-485C-96BF-DFD4AA30F548}" type="presParOf" srcId="{389C4A15-03FC-4ED3-8B18-8396FC9B6AFA}" destId="{57B7ACAE-CA8F-468F-9D86-A8FABF06D7F5}" srcOrd="2" destOrd="0" presId="urn:microsoft.com/office/officeart/2005/8/layout/process1"/>
    <dgm:cxn modelId="{0EB254E0-F692-4E03-86CD-8DE68AC69744}" type="presParOf" srcId="{389C4A15-03FC-4ED3-8B18-8396FC9B6AFA}" destId="{CCF268E4-1EB4-48B6-8C66-B80CFD7FCB7F}" srcOrd="3" destOrd="0" presId="urn:microsoft.com/office/officeart/2005/8/layout/process1"/>
    <dgm:cxn modelId="{D6278632-38E2-43F6-BD84-E683E985179F}" type="presParOf" srcId="{CCF268E4-1EB4-48B6-8C66-B80CFD7FCB7F}" destId="{18116C86-B191-4308-9B37-1AA228605D52}" srcOrd="0" destOrd="0" presId="urn:microsoft.com/office/officeart/2005/8/layout/process1"/>
    <dgm:cxn modelId="{D7E68A28-4ADC-4E1E-AFCC-822130DFA978}" type="presParOf" srcId="{389C4A15-03FC-4ED3-8B18-8396FC9B6AFA}" destId="{CD146052-F6B1-4B72-A2EC-4A3C47D4E987}"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3083A4-A11D-42E6-8D4D-F0645AF92FB6}" type="doc">
      <dgm:prSet loTypeId="urn:microsoft.com/office/officeart/2005/8/layout/process1" loCatId="process" qsTypeId="urn:microsoft.com/office/officeart/2005/8/quickstyle/simple1" qsCatId="simple" csTypeId="urn:microsoft.com/office/officeart/2005/8/colors/colorful3" csCatId="colorful" phldr="1"/>
      <dgm:spPr/>
    </dgm:pt>
    <dgm:pt modelId="{1AF3B291-DAEE-4A76-B445-5EBC82C87F19}">
      <dgm:prSet phldrT="[Text]"/>
      <dgm:spPr/>
      <dgm:t>
        <a:bodyPr/>
        <a:lstStyle/>
        <a:p>
          <a:r>
            <a:rPr lang="en-US" dirty="0"/>
            <a:t>i/p data</a:t>
          </a:r>
        </a:p>
      </dgm:t>
    </dgm:pt>
    <dgm:pt modelId="{28837E72-06E5-4108-A6D0-9E1826D3A217}" type="parTrans" cxnId="{651C4DAE-33E0-40B9-8966-51B0CD6A2438}">
      <dgm:prSet/>
      <dgm:spPr/>
      <dgm:t>
        <a:bodyPr/>
        <a:lstStyle/>
        <a:p>
          <a:endParaRPr lang="en-US"/>
        </a:p>
      </dgm:t>
    </dgm:pt>
    <dgm:pt modelId="{1A89CBE4-9A6D-4361-9C13-AE331BA7ED95}" type="sibTrans" cxnId="{651C4DAE-33E0-40B9-8966-51B0CD6A2438}">
      <dgm:prSet/>
      <dgm:spPr/>
      <dgm:t>
        <a:bodyPr/>
        <a:lstStyle/>
        <a:p>
          <a:endParaRPr lang="en-US" dirty="0"/>
        </a:p>
      </dgm:t>
    </dgm:pt>
    <dgm:pt modelId="{50B16667-2504-40F7-ADC1-EF78195A63B1}">
      <dgm:prSet phldrT="[Text]"/>
      <dgm:spPr>
        <a:solidFill>
          <a:srgbClr val="FF0000"/>
        </a:solidFill>
      </dgm:spPr>
      <dgm:t>
        <a:bodyPr/>
        <a:lstStyle/>
        <a:p>
          <a:r>
            <a:rPr lang="en-US" dirty="0"/>
            <a:t>Missing data filling</a:t>
          </a:r>
        </a:p>
      </dgm:t>
    </dgm:pt>
    <dgm:pt modelId="{43834980-1174-47EA-8DEC-E2C00FA508AA}" type="parTrans" cxnId="{D01267E9-10B9-4F0C-9189-AC9BF0C0E4C4}">
      <dgm:prSet/>
      <dgm:spPr/>
      <dgm:t>
        <a:bodyPr/>
        <a:lstStyle/>
        <a:p>
          <a:endParaRPr lang="en-US"/>
        </a:p>
      </dgm:t>
    </dgm:pt>
    <dgm:pt modelId="{6B70A7A0-FC9F-4DBB-BB76-AC7D9C2DD2FC}" type="sibTrans" cxnId="{D01267E9-10B9-4F0C-9189-AC9BF0C0E4C4}">
      <dgm:prSet/>
      <dgm:spPr/>
      <dgm:t>
        <a:bodyPr/>
        <a:lstStyle/>
        <a:p>
          <a:endParaRPr lang="en-US" dirty="0"/>
        </a:p>
      </dgm:t>
    </dgm:pt>
    <dgm:pt modelId="{5D89A919-DA4E-4BF2-AA32-A2F8A7C3E7B1}">
      <dgm:prSet phldrT="[Text]"/>
      <dgm:spPr>
        <a:solidFill>
          <a:srgbClr val="FF0000"/>
        </a:solidFill>
      </dgm:spPr>
      <dgm:t>
        <a:bodyPr/>
        <a:lstStyle/>
        <a:p>
          <a:r>
            <a:rPr lang="en-US" dirty="0"/>
            <a:t>Model training</a:t>
          </a:r>
        </a:p>
      </dgm:t>
    </dgm:pt>
    <dgm:pt modelId="{96D20ACD-1947-47C4-8930-A8CAB8C9C9B8}" type="parTrans" cxnId="{9FECC463-ED0E-4EDD-AE60-B189A4DE5C1D}">
      <dgm:prSet/>
      <dgm:spPr/>
      <dgm:t>
        <a:bodyPr/>
        <a:lstStyle/>
        <a:p>
          <a:endParaRPr lang="en-US"/>
        </a:p>
      </dgm:t>
    </dgm:pt>
    <dgm:pt modelId="{68874554-1D2F-4D7F-BCC6-CFDB294AB1B2}" type="sibTrans" cxnId="{9FECC463-ED0E-4EDD-AE60-B189A4DE5C1D}">
      <dgm:prSet/>
      <dgm:spPr/>
      <dgm:t>
        <a:bodyPr/>
        <a:lstStyle/>
        <a:p>
          <a:endParaRPr lang="en-US" dirty="0"/>
        </a:p>
      </dgm:t>
    </dgm:pt>
    <dgm:pt modelId="{A65B3040-66BB-425F-A256-978DFD49450C}">
      <dgm:prSet/>
      <dgm:spPr/>
      <dgm:t>
        <a:bodyPr/>
        <a:lstStyle/>
        <a:p>
          <a:r>
            <a:rPr lang="en-US" dirty="0"/>
            <a:t>Sepsis prediction</a:t>
          </a:r>
        </a:p>
      </dgm:t>
    </dgm:pt>
    <dgm:pt modelId="{2F0D1F96-0551-4E50-B88A-DEC22C1F52B3}" type="parTrans" cxnId="{BC38ABF3-8BEE-436A-B3F4-07A58239BB2A}">
      <dgm:prSet/>
      <dgm:spPr/>
      <dgm:t>
        <a:bodyPr/>
        <a:lstStyle/>
        <a:p>
          <a:endParaRPr lang="en-US"/>
        </a:p>
      </dgm:t>
    </dgm:pt>
    <dgm:pt modelId="{525ABE5D-F2B3-48A7-A2C6-ECA5156640D9}" type="sibTrans" cxnId="{BC38ABF3-8BEE-436A-B3F4-07A58239BB2A}">
      <dgm:prSet/>
      <dgm:spPr/>
      <dgm:t>
        <a:bodyPr/>
        <a:lstStyle/>
        <a:p>
          <a:endParaRPr lang="en-US"/>
        </a:p>
      </dgm:t>
    </dgm:pt>
    <dgm:pt modelId="{8D0AFC61-9F7E-438D-A432-1F5B7344FB43}" type="pres">
      <dgm:prSet presAssocID="{EF3083A4-A11D-42E6-8D4D-F0645AF92FB6}" presName="Name0" presStyleCnt="0">
        <dgm:presLayoutVars>
          <dgm:dir/>
          <dgm:resizeHandles val="exact"/>
        </dgm:presLayoutVars>
      </dgm:prSet>
      <dgm:spPr/>
    </dgm:pt>
    <dgm:pt modelId="{AB3C039E-66D4-4BA4-96F0-8273735B15A6}" type="pres">
      <dgm:prSet presAssocID="{1AF3B291-DAEE-4A76-B445-5EBC82C87F19}" presName="node" presStyleLbl="node1" presStyleIdx="0" presStyleCnt="4">
        <dgm:presLayoutVars>
          <dgm:bulletEnabled val="1"/>
        </dgm:presLayoutVars>
      </dgm:prSet>
      <dgm:spPr/>
    </dgm:pt>
    <dgm:pt modelId="{F8800CB1-69B9-4AB4-A21D-F60120B8FE0A}" type="pres">
      <dgm:prSet presAssocID="{1A89CBE4-9A6D-4361-9C13-AE331BA7ED95}" presName="sibTrans" presStyleLbl="sibTrans2D1" presStyleIdx="0" presStyleCnt="3"/>
      <dgm:spPr/>
    </dgm:pt>
    <dgm:pt modelId="{73B7E1FE-B85F-4DB7-BC1C-CF0BEB232CAC}" type="pres">
      <dgm:prSet presAssocID="{1A89CBE4-9A6D-4361-9C13-AE331BA7ED95}" presName="connectorText" presStyleLbl="sibTrans2D1" presStyleIdx="0" presStyleCnt="3"/>
      <dgm:spPr/>
    </dgm:pt>
    <dgm:pt modelId="{23B64B18-9259-4229-8ED3-B86760BB1B07}" type="pres">
      <dgm:prSet presAssocID="{50B16667-2504-40F7-ADC1-EF78195A63B1}" presName="node" presStyleLbl="node1" presStyleIdx="1" presStyleCnt="4">
        <dgm:presLayoutVars>
          <dgm:bulletEnabled val="1"/>
        </dgm:presLayoutVars>
      </dgm:prSet>
      <dgm:spPr/>
    </dgm:pt>
    <dgm:pt modelId="{A187123D-9CDA-4732-9FD4-DBE336347BC0}" type="pres">
      <dgm:prSet presAssocID="{6B70A7A0-FC9F-4DBB-BB76-AC7D9C2DD2FC}" presName="sibTrans" presStyleLbl="sibTrans2D1" presStyleIdx="1" presStyleCnt="3"/>
      <dgm:spPr/>
    </dgm:pt>
    <dgm:pt modelId="{CE31B83A-2EAE-4FFD-81C0-AA68E95F70CA}" type="pres">
      <dgm:prSet presAssocID="{6B70A7A0-FC9F-4DBB-BB76-AC7D9C2DD2FC}" presName="connectorText" presStyleLbl="sibTrans2D1" presStyleIdx="1" presStyleCnt="3"/>
      <dgm:spPr/>
    </dgm:pt>
    <dgm:pt modelId="{53690DAC-006B-47B5-9AEA-9A5F5B3C7433}" type="pres">
      <dgm:prSet presAssocID="{5D89A919-DA4E-4BF2-AA32-A2F8A7C3E7B1}" presName="node" presStyleLbl="node1" presStyleIdx="2" presStyleCnt="4">
        <dgm:presLayoutVars>
          <dgm:bulletEnabled val="1"/>
        </dgm:presLayoutVars>
      </dgm:prSet>
      <dgm:spPr/>
    </dgm:pt>
    <dgm:pt modelId="{3F93132D-CE59-4EB8-8532-3382557F41A6}" type="pres">
      <dgm:prSet presAssocID="{68874554-1D2F-4D7F-BCC6-CFDB294AB1B2}" presName="sibTrans" presStyleLbl="sibTrans2D1" presStyleIdx="2" presStyleCnt="3"/>
      <dgm:spPr/>
    </dgm:pt>
    <dgm:pt modelId="{FC694300-B134-4A4B-ABD5-3E749E3D9918}" type="pres">
      <dgm:prSet presAssocID="{68874554-1D2F-4D7F-BCC6-CFDB294AB1B2}" presName="connectorText" presStyleLbl="sibTrans2D1" presStyleIdx="2" presStyleCnt="3"/>
      <dgm:spPr/>
    </dgm:pt>
    <dgm:pt modelId="{C1EB1C06-E61E-4E3E-95EA-F86A73DA0548}" type="pres">
      <dgm:prSet presAssocID="{A65B3040-66BB-425F-A256-978DFD49450C}" presName="node" presStyleLbl="node1" presStyleIdx="3" presStyleCnt="4">
        <dgm:presLayoutVars>
          <dgm:bulletEnabled val="1"/>
        </dgm:presLayoutVars>
      </dgm:prSet>
      <dgm:spPr/>
    </dgm:pt>
  </dgm:ptLst>
  <dgm:cxnLst>
    <dgm:cxn modelId="{738AC30B-E924-4604-BD3E-7105BFFA7610}" type="presOf" srcId="{6B70A7A0-FC9F-4DBB-BB76-AC7D9C2DD2FC}" destId="{CE31B83A-2EAE-4FFD-81C0-AA68E95F70CA}" srcOrd="1" destOrd="0" presId="urn:microsoft.com/office/officeart/2005/8/layout/process1"/>
    <dgm:cxn modelId="{88192D29-5A9A-4527-A5CB-816FFAD73CF1}" type="presOf" srcId="{EF3083A4-A11D-42E6-8D4D-F0645AF92FB6}" destId="{8D0AFC61-9F7E-438D-A432-1F5B7344FB43}" srcOrd="0" destOrd="0" presId="urn:microsoft.com/office/officeart/2005/8/layout/process1"/>
    <dgm:cxn modelId="{26F95D39-6B17-4358-B765-EA6BBFC01C03}" type="presOf" srcId="{1A89CBE4-9A6D-4361-9C13-AE331BA7ED95}" destId="{F8800CB1-69B9-4AB4-A21D-F60120B8FE0A}" srcOrd="0" destOrd="0" presId="urn:microsoft.com/office/officeart/2005/8/layout/process1"/>
    <dgm:cxn modelId="{F855BB3B-B6A0-432A-84FD-20FB83BEE5A4}" type="presOf" srcId="{1AF3B291-DAEE-4A76-B445-5EBC82C87F19}" destId="{AB3C039E-66D4-4BA4-96F0-8273735B15A6}" srcOrd="0" destOrd="0" presId="urn:microsoft.com/office/officeart/2005/8/layout/process1"/>
    <dgm:cxn modelId="{4F9D2142-8215-4A87-9FD0-916B4351C227}" type="presOf" srcId="{50B16667-2504-40F7-ADC1-EF78195A63B1}" destId="{23B64B18-9259-4229-8ED3-B86760BB1B07}" srcOrd="0" destOrd="0" presId="urn:microsoft.com/office/officeart/2005/8/layout/process1"/>
    <dgm:cxn modelId="{9FECC463-ED0E-4EDD-AE60-B189A4DE5C1D}" srcId="{EF3083A4-A11D-42E6-8D4D-F0645AF92FB6}" destId="{5D89A919-DA4E-4BF2-AA32-A2F8A7C3E7B1}" srcOrd="2" destOrd="0" parTransId="{96D20ACD-1947-47C4-8930-A8CAB8C9C9B8}" sibTransId="{68874554-1D2F-4D7F-BCC6-CFDB294AB1B2}"/>
    <dgm:cxn modelId="{5624D765-8A89-4C04-94B4-3AD203414EED}" type="presOf" srcId="{68874554-1D2F-4D7F-BCC6-CFDB294AB1B2}" destId="{3F93132D-CE59-4EB8-8532-3382557F41A6}" srcOrd="0" destOrd="0" presId="urn:microsoft.com/office/officeart/2005/8/layout/process1"/>
    <dgm:cxn modelId="{61FC0B7E-7369-4EC7-B41C-5F9476E2A8DB}" type="presOf" srcId="{6B70A7A0-FC9F-4DBB-BB76-AC7D9C2DD2FC}" destId="{A187123D-9CDA-4732-9FD4-DBE336347BC0}" srcOrd="0" destOrd="0" presId="urn:microsoft.com/office/officeart/2005/8/layout/process1"/>
    <dgm:cxn modelId="{4E0457A6-4651-4FAC-9323-D469F690E5BA}" type="presOf" srcId="{5D89A919-DA4E-4BF2-AA32-A2F8A7C3E7B1}" destId="{53690DAC-006B-47B5-9AEA-9A5F5B3C7433}" srcOrd="0" destOrd="0" presId="urn:microsoft.com/office/officeart/2005/8/layout/process1"/>
    <dgm:cxn modelId="{651C4DAE-33E0-40B9-8966-51B0CD6A2438}" srcId="{EF3083A4-A11D-42E6-8D4D-F0645AF92FB6}" destId="{1AF3B291-DAEE-4A76-B445-5EBC82C87F19}" srcOrd="0" destOrd="0" parTransId="{28837E72-06E5-4108-A6D0-9E1826D3A217}" sibTransId="{1A89CBE4-9A6D-4361-9C13-AE331BA7ED95}"/>
    <dgm:cxn modelId="{BCE19FCD-314C-412F-8EB6-6330566A87C3}" type="presOf" srcId="{68874554-1D2F-4D7F-BCC6-CFDB294AB1B2}" destId="{FC694300-B134-4A4B-ABD5-3E749E3D9918}" srcOrd="1" destOrd="0" presId="urn:microsoft.com/office/officeart/2005/8/layout/process1"/>
    <dgm:cxn modelId="{100113D9-457B-4186-B6F3-D460588A85A8}" type="presOf" srcId="{1A89CBE4-9A6D-4361-9C13-AE331BA7ED95}" destId="{73B7E1FE-B85F-4DB7-BC1C-CF0BEB232CAC}" srcOrd="1" destOrd="0" presId="urn:microsoft.com/office/officeart/2005/8/layout/process1"/>
    <dgm:cxn modelId="{546414DC-E37B-435B-A70A-A809CF980C05}" type="presOf" srcId="{A65B3040-66BB-425F-A256-978DFD49450C}" destId="{C1EB1C06-E61E-4E3E-95EA-F86A73DA0548}" srcOrd="0" destOrd="0" presId="urn:microsoft.com/office/officeart/2005/8/layout/process1"/>
    <dgm:cxn modelId="{D01267E9-10B9-4F0C-9189-AC9BF0C0E4C4}" srcId="{EF3083A4-A11D-42E6-8D4D-F0645AF92FB6}" destId="{50B16667-2504-40F7-ADC1-EF78195A63B1}" srcOrd="1" destOrd="0" parTransId="{43834980-1174-47EA-8DEC-E2C00FA508AA}" sibTransId="{6B70A7A0-FC9F-4DBB-BB76-AC7D9C2DD2FC}"/>
    <dgm:cxn modelId="{BC38ABF3-8BEE-436A-B3F4-07A58239BB2A}" srcId="{EF3083A4-A11D-42E6-8D4D-F0645AF92FB6}" destId="{A65B3040-66BB-425F-A256-978DFD49450C}" srcOrd="3" destOrd="0" parTransId="{2F0D1F96-0551-4E50-B88A-DEC22C1F52B3}" sibTransId="{525ABE5D-F2B3-48A7-A2C6-ECA5156640D9}"/>
    <dgm:cxn modelId="{4EF2FC47-D33E-4211-8530-C9DA1FCE3EFF}" type="presParOf" srcId="{8D0AFC61-9F7E-438D-A432-1F5B7344FB43}" destId="{AB3C039E-66D4-4BA4-96F0-8273735B15A6}" srcOrd="0" destOrd="0" presId="urn:microsoft.com/office/officeart/2005/8/layout/process1"/>
    <dgm:cxn modelId="{72B6696C-C9E7-4D42-B0F9-61D886F874DF}" type="presParOf" srcId="{8D0AFC61-9F7E-438D-A432-1F5B7344FB43}" destId="{F8800CB1-69B9-4AB4-A21D-F60120B8FE0A}" srcOrd="1" destOrd="0" presId="urn:microsoft.com/office/officeart/2005/8/layout/process1"/>
    <dgm:cxn modelId="{BD37382C-B17E-4570-8D4C-BC806747FAAE}" type="presParOf" srcId="{F8800CB1-69B9-4AB4-A21D-F60120B8FE0A}" destId="{73B7E1FE-B85F-4DB7-BC1C-CF0BEB232CAC}" srcOrd="0" destOrd="0" presId="urn:microsoft.com/office/officeart/2005/8/layout/process1"/>
    <dgm:cxn modelId="{7C96C0A6-776D-4F39-A139-C1B192E3F7EF}" type="presParOf" srcId="{8D0AFC61-9F7E-438D-A432-1F5B7344FB43}" destId="{23B64B18-9259-4229-8ED3-B86760BB1B07}" srcOrd="2" destOrd="0" presId="urn:microsoft.com/office/officeart/2005/8/layout/process1"/>
    <dgm:cxn modelId="{4AFBEC61-D52E-4390-841A-B413AB32F916}" type="presParOf" srcId="{8D0AFC61-9F7E-438D-A432-1F5B7344FB43}" destId="{A187123D-9CDA-4732-9FD4-DBE336347BC0}" srcOrd="3" destOrd="0" presId="urn:microsoft.com/office/officeart/2005/8/layout/process1"/>
    <dgm:cxn modelId="{60522584-E8FA-4EA4-BF98-544E9C2DF603}" type="presParOf" srcId="{A187123D-9CDA-4732-9FD4-DBE336347BC0}" destId="{CE31B83A-2EAE-4FFD-81C0-AA68E95F70CA}" srcOrd="0" destOrd="0" presId="urn:microsoft.com/office/officeart/2005/8/layout/process1"/>
    <dgm:cxn modelId="{C7864F3C-343B-4886-B845-BEBB2C882848}" type="presParOf" srcId="{8D0AFC61-9F7E-438D-A432-1F5B7344FB43}" destId="{53690DAC-006B-47B5-9AEA-9A5F5B3C7433}" srcOrd="4" destOrd="0" presId="urn:microsoft.com/office/officeart/2005/8/layout/process1"/>
    <dgm:cxn modelId="{FCAE0C35-DECC-4DDB-8A2D-BC4BE5E01A92}" type="presParOf" srcId="{8D0AFC61-9F7E-438D-A432-1F5B7344FB43}" destId="{3F93132D-CE59-4EB8-8532-3382557F41A6}" srcOrd="5" destOrd="0" presId="urn:microsoft.com/office/officeart/2005/8/layout/process1"/>
    <dgm:cxn modelId="{5343651F-E31F-404F-8723-0604F2B7992E}" type="presParOf" srcId="{3F93132D-CE59-4EB8-8532-3382557F41A6}" destId="{FC694300-B134-4A4B-ABD5-3E749E3D9918}" srcOrd="0" destOrd="0" presId="urn:microsoft.com/office/officeart/2005/8/layout/process1"/>
    <dgm:cxn modelId="{D8F179B0-7DCD-461E-8CAE-1ABB1706A5BA}" type="presParOf" srcId="{8D0AFC61-9F7E-438D-A432-1F5B7344FB43}" destId="{C1EB1C06-E61E-4E3E-95EA-F86A73DA0548}"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E90F2-1FF2-4601-BCB6-84B301841A98}">
      <dsp:nvSpPr>
        <dsp:cNvPr id="0" name=""/>
        <dsp:cNvSpPr/>
      </dsp:nvSpPr>
      <dsp:spPr>
        <a:xfrm>
          <a:off x="141299" y="1729148"/>
          <a:ext cx="3202780" cy="1921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Source of infection</a:t>
          </a:r>
        </a:p>
      </dsp:txBody>
      <dsp:txXfrm>
        <a:off x="197583" y="1785432"/>
        <a:ext cx="3090212" cy="1809100"/>
      </dsp:txXfrm>
    </dsp:sp>
    <dsp:sp modelId="{856CF988-BD02-4E69-B9E1-6DC6D7B49188}">
      <dsp:nvSpPr>
        <dsp:cNvPr id="0" name=""/>
        <dsp:cNvSpPr/>
      </dsp:nvSpPr>
      <dsp:spPr>
        <a:xfrm rot="15281">
          <a:off x="3631709" y="2302589"/>
          <a:ext cx="609786"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3631710" y="2461040"/>
        <a:ext cx="426850" cy="476573"/>
      </dsp:txXfrm>
    </dsp:sp>
    <dsp:sp modelId="{57B7ACAE-CA8F-468F-9D86-A8FABF06D7F5}">
      <dsp:nvSpPr>
        <dsp:cNvPr id="0" name=""/>
        <dsp:cNvSpPr/>
      </dsp:nvSpPr>
      <dsp:spPr>
        <a:xfrm>
          <a:off x="4494609" y="1748499"/>
          <a:ext cx="3202780" cy="1921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Blood Leaking</a:t>
          </a:r>
        </a:p>
      </dsp:txBody>
      <dsp:txXfrm>
        <a:off x="4550893" y="1804783"/>
        <a:ext cx="3090212" cy="1809100"/>
      </dsp:txXfrm>
    </dsp:sp>
    <dsp:sp modelId="{CCF268E4-1EB4-48B6-8C66-B80CFD7FCB7F}">
      <dsp:nvSpPr>
        <dsp:cNvPr id="0" name=""/>
        <dsp:cNvSpPr/>
      </dsp:nvSpPr>
      <dsp:spPr>
        <a:xfrm rot="21584719">
          <a:off x="7985019" y="2302436"/>
          <a:ext cx="609786"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7985020" y="2461701"/>
        <a:ext cx="426850" cy="476573"/>
      </dsp:txXfrm>
    </dsp:sp>
    <dsp:sp modelId="{CD146052-F6B1-4B72-A2EC-4A3C47D4E987}">
      <dsp:nvSpPr>
        <dsp:cNvPr id="0" name=""/>
        <dsp:cNvSpPr/>
      </dsp:nvSpPr>
      <dsp:spPr>
        <a:xfrm>
          <a:off x="8847918" y="1729148"/>
          <a:ext cx="3202780" cy="1921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Organ Failure</a:t>
          </a:r>
        </a:p>
      </dsp:txBody>
      <dsp:txXfrm>
        <a:off x="8904202" y="1785432"/>
        <a:ext cx="3090212" cy="1809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C039E-66D4-4BA4-96F0-8273735B15A6}">
      <dsp:nvSpPr>
        <dsp:cNvPr id="0" name=""/>
        <dsp:cNvSpPr/>
      </dsp:nvSpPr>
      <dsp:spPr>
        <a:xfrm>
          <a:off x="3109" y="160358"/>
          <a:ext cx="1359634" cy="81578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i/p data</a:t>
          </a:r>
        </a:p>
      </dsp:txBody>
      <dsp:txXfrm>
        <a:off x="27002" y="184251"/>
        <a:ext cx="1311848" cy="767994"/>
      </dsp:txXfrm>
    </dsp:sp>
    <dsp:sp modelId="{F8800CB1-69B9-4AB4-A21D-F60120B8FE0A}">
      <dsp:nvSpPr>
        <dsp:cNvPr id="0" name=""/>
        <dsp:cNvSpPr/>
      </dsp:nvSpPr>
      <dsp:spPr>
        <a:xfrm>
          <a:off x="1498707" y="399653"/>
          <a:ext cx="288242" cy="33718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1498707" y="467091"/>
        <a:ext cx="201769" cy="202313"/>
      </dsp:txXfrm>
    </dsp:sp>
    <dsp:sp modelId="{23B64B18-9259-4229-8ED3-B86760BB1B07}">
      <dsp:nvSpPr>
        <dsp:cNvPr id="0" name=""/>
        <dsp:cNvSpPr/>
      </dsp:nvSpPr>
      <dsp:spPr>
        <a:xfrm>
          <a:off x="1906597" y="160358"/>
          <a:ext cx="1359634" cy="815780"/>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Missing data filling</a:t>
          </a:r>
        </a:p>
      </dsp:txBody>
      <dsp:txXfrm>
        <a:off x="1930490" y="184251"/>
        <a:ext cx="1311848" cy="767994"/>
      </dsp:txXfrm>
    </dsp:sp>
    <dsp:sp modelId="{A187123D-9CDA-4732-9FD4-DBE336347BC0}">
      <dsp:nvSpPr>
        <dsp:cNvPr id="0" name=""/>
        <dsp:cNvSpPr/>
      </dsp:nvSpPr>
      <dsp:spPr>
        <a:xfrm>
          <a:off x="3402195" y="399653"/>
          <a:ext cx="288242" cy="337189"/>
        </a:xfrm>
        <a:prstGeom prst="rightArrow">
          <a:avLst>
            <a:gd name="adj1" fmla="val 60000"/>
            <a:gd name="adj2" fmla="val 50000"/>
          </a:avLst>
        </a:prstGeom>
        <a:solidFill>
          <a:schemeClr val="accent3">
            <a:hueOff val="142934"/>
            <a:satOff val="-24251"/>
            <a:lumOff val="-110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3402195" y="467091"/>
        <a:ext cx="201769" cy="202313"/>
      </dsp:txXfrm>
    </dsp:sp>
    <dsp:sp modelId="{53690DAC-006B-47B5-9AEA-9A5F5B3C7433}">
      <dsp:nvSpPr>
        <dsp:cNvPr id="0" name=""/>
        <dsp:cNvSpPr/>
      </dsp:nvSpPr>
      <dsp:spPr>
        <a:xfrm>
          <a:off x="3810085" y="160358"/>
          <a:ext cx="1359634" cy="815780"/>
        </a:xfrm>
        <a:prstGeom prst="roundRect">
          <a:avLst>
            <a:gd name="adj" fmla="val 100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Model training</a:t>
          </a:r>
        </a:p>
      </dsp:txBody>
      <dsp:txXfrm>
        <a:off x="3833978" y="184251"/>
        <a:ext cx="1311848" cy="767994"/>
      </dsp:txXfrm>
    </dsp:sp>
    <dsp:sp modelId="{3F93132D-CE59-4EB8-8532-3382557F41A6}">
      <dsp:nvSpPr>
        <dsp:cNvPr id="0" name=""/>
        <dsp:cNvSpPr/>
      </dsp:nvSpPr>
      <dsp:spPr>
        <a:xfrm>
          <a:off x="5305683" y="399653"/>
          <a:ext cx="288242" cy="337189"/>
        </a:xfrm>
        <a:prstGeom prst="rightArrow">
          <a:avLst>
            <a:gd name="adj1" fmla="val 60000"/>
            <a:gd name="adj2" fmla="val 50000"/>
          </a:avLst>
        </a:prstGeom>
        <a:solidFill>
          <a:schemeClr val="accent3">
            <a:hueOff val="285867"/>
            <a:satOff val="-48502"/>
            <a:lumOff val="-2215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5305683" y="467091"/>
        <a:ext cx="201769" cy="202313"/>
      </dsp:txXfrm>
    </dsp:sp>
    <dsp:sp modelId="{C1EB1C06-E61E-4E3E-95EA-F86A73DA0548}">
      <dsp:nvSpPr>
        <dsp:cNvPr id="0" name=""/>
        <dsp:cNvSpPr/>
      </dsp:nvSpPr>
      <dsp:spPr>
        <a:xfrm>
          <a:off x="5713573" y="160358"/>
          <a:ext cx="1359634" cy="815780"/>
        </a:xfrm>
        <a:prstGeom prst="roundRect">
          <a:avLst>
            <a:gd name="adj" fmla="val 10000"/>
          </a:avLst>
        </a:prstGeom>
        <a:solidFill>
          <a:schemeClr val="accent3">
            <a:hueOff val="285867"/>
            <a:satOff val="-48502"/>
            <a:lumOff val="-2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Sepsis prediction</a:t>
          </a:r>
        </a:p>
      </dsp:txBody>
      <dsp:txXfrm>
        <a:off x="5737466" y="184251"/>
        <a:ext cx="1311848" cy="7679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4-6-2021</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dirty="0"/>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4-6-2021</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dirty="0"/>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Immune_system#Inflammatio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Jeroen</a:t>
            </a:r>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1</a:t>
            </a:fld>
            <a:endParaRPr lang="nl-NL" dirty="0"/>
          </a:p>
        </p:txBody>
      </p:sp>
    </p:spTree>
    <p:extLst>
      <p:ext uri="{BB962C8B-B14F-4D97-AF65-F5344CB8AC3E}">
        <p14:creationId xmlns:p14="http://schemas.microsoft.com/office/powerpoint/2010/main" val="2376463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Jeroen</a:t>
            </a:r>
          </a:p>
          <a:p>
            <a:r>
              <a:rPr lang="en-US" noProof="0" dirty="0"/>
              <a:t>Data consists of around 40.000</a:t>
            </a:r>
          </a:p>
          <a:p>
            <a:r>
              <a:rPr lang="en-US" noProof="0" dirty="0"/>
              <a:t>The available data is taken from 2 hospitals (</a:t>
            </a:r>
            <a:r>
              <a:rPr lang="en-US" noProof="0" dirty="0" err="1"/>
              <a:t>Set_A</a:t>
            </a:r>
            <a:r>
              <a:rPr lang="en-US" noProof="0" dirty="0"/>
              <a:t> and </a:t>
            </a:r>
            <a:r>
              <a:rPr lang="en-US" noProof="0" dirty="0" err="1"/>
              <a:t>Set_B</a:t>
            </a:r>
            <a:r>
              <a:rPr lang="en-US" noProof="0" dirty="0"/>
              <a:t>)</a:t>
            </a:r>
          </a:p>
          <a:p>
            <a:r>
              <a:rPr lang="en-US" noProof="0" dirty="0"/>
              <a:t>Data consists of 3 blocks of data</a:t>
            </a:r>
          </a:p>
          <a:p>
            <a:pPr marL="171450" indent="-171450">
              <a:buFontTx/>
              <a:buChar char="-"/>
            </a:pPr>
            <a:r>
              <a:rPr lang="en-US" noProof="0" dirty="0"/>
              <a:t>Vital signs:  hourly taken (Heart rate, temp, Resp rate) (Parameter 1-8)</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Laboratory values: daily updated, results of lab tests (blood analysis) (p</a:t>
            </a:r>
            <a:r>
              <a:rPr lang="en-US" noProof="0" dirty="0"/>
              <a:t>arameter 9-34)</a:t>
            </a:r>
            <a:endParaRPr lang="en-US"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Demographics: data regarding the patient (age, gender, ICU length of stay) (p</a:t>
            </a:r>
            <a:r>
              <a:rPr lang="en-US" noProof="0" dirty="0"/>
              <a:t>arameter 35-40)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noProof="0" dirty="0"/>
              <a:t>Explain 6 hours ahead</a:t>
            </a:r>
            <a:endParaRPr lang="en-US" sz="1200" dirty="0"/>
          </a:p>
          <a:p>
            <a:pPr>
              <a:lnSpc>
                <a:spcPct val="114000"/>
              </a:lnSpc>
            </a:pPr>
            <a:r>
              <a:rPr lang="en-GB" b="1" dirty="0"/>
              <a:t>Sepsis labels shifted six hours ahead</a:t>
            </a:r>
          </a:p>
          <a:p>
            <a:pPr lvl="1">
              <a:lnSpc>
                <a:spcPct val="114000"/>
              </a:lnSpc>
              <a:buFont typeface="Symbol" panose="05050102010706020507" pitchFamily="18" charset="2"/>
              <a:buChar char="Þ"/>
            </a:pPr>
            <a:r>
              <a:rPr lang="en-US" b="1" dirty="0"/>
              <a:t> Predict sepsis 6 hours early</a:t>
            </a:r>
          </a:p>
          <a:p>
            <a:pPr marL="0" indent="0">
              <a:buFontTx/>
              <a:buNone/>
            </a:pPr>
            <a:r>
              <a:rPr lang="en-US" sz="1200" dirty="0"/>
              <a:t>We will repeat this process for </a:t>
            </a:r>
            <a:r>
              <a:rPr lang="en-US" sz="1200" i="1" dirty="0"/>
              <a:t>k</a:t>
            </a:r>
            <a:r>
              <a:rPr lang="en-US" sz="1200" dirty="0"/>
              <a:t> = 1, 2, …, </a:t>
            </a:r>
            <a:r>
              <a:rPr lang="en-US" sz="1200" i="1" dirty="0"/>
              <a:t>N</a:t>
            </a:r>
            <a:r>
              <a:rPr lang="en-US" sz="1200" dirty="0"/>
              <a:t> hours, where </a:t>
            </a:r>
            <a:r>
              <a:rPr lang="en-US" sz="1200" i="1" dirty="0"/>
              <a:t>N</a:t>
            </a:r>
            <a:r>
              <a:rPr lang="en-US" sz="1200" dirty="0"/>
              <a:t> is the number of hours in a given patient's recording,</a:t>
            </a:r>
            <a:endParaRPr lang="en-US" sz="1200" noProof="0" dirty="0"/>
          </a:p>
          <a:p>
            <a:pPr marL="0" indent="0">
              <a:buFontTx/>
              <a:buNone/>
            </a:pPr>
            <a:r>
              <a:rPr lang="en-US" sz="1200" noProof="0" dirty="0"/>
              <a:t>In the training data, the sepsis Labels are shifted 6 hours ahead.</a:t>
            </a:r>
          </a:p>
          <a:p>
            <a:pPr marL="0" indent="0">
              <a:buFontTx/>
              <a:buNone/>
            </a:pPr>
            <a:endParaRPr lang="en-US" noProof="0" dirty="0"/>
          </a:p>
        </p:txBody>
      </p:sp>
      <p:sp>
        <p:nvSpPr>
          <p:cNvPr id="4" name="Slide Number Placeholder 3"/>
          <p:cNvSpPr>
            <a:spLocks noGrp="1"/>
          </p:cNvSpPr>
          <p:nvPr>
            <p:ph type="sldNum" sz="quarter" idx="5"/>
          </p:nvPr>
        </p:nvSpPr>
        <p:spPr/>
        <p:txBody>
          <a:bodyPr/>
          <a:lstStyle/>
          <a:p>
            <a:fld id="{8954E32A-327F-AF4B-8E1F-209FBF93D26D}" type="slidenum">
              <a:rPr lang="nl-NL" smtClean="0"/>
              <a:t>10</a:t>
            </a:fld>
            <a:endParaRPr lang="nl-NL" dirty="0"/>
          </a:p>
        </p:txBody>
      </p:sp>
    </p:spTree>
    <p:extLst>
      <p:ext uri="{BB962C8B-B14F-4D97-AF65-F5344CB8AC3E}">
        <p14:creationId xmlns:p14="http://schemas.microsoft.com/office/powerpoint/2010/main" val="3671135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Jeroen</a:t>
            </a:r>
            <a:endParaRPr lang="en-US" noProof="0" dirty="0"/>
          </a:p>
          <a:p>
            <a:r>
              <a:rPr lang="en-US" noProof="0" dirty="0"/>
              <a:t>They provided the partisans with training data </a:t>
            </a:r>
          </a:p>
          <a:p>
            <a:r>
              <a:rPr lang="en-US" noProof="0" dirty="0"/>
              <a:t>Tell what one row represents, need to explain all the numbers on this slide</a:t>
            </a:r>
          </a:p>
          <a:p>
            <a:r>
              <a:rPr lang="en-US" noProof="0" dirty="0"/>
              <a:t>1 line represents 1 hour measurement</a:t>
            </a:r>
          </a:p>
          <a:p>
            <a:r>
              <a:rPr lang="en-GB" sz="1800" dirty="0">
                <a:effectLst/>
                <a:latin typeface="Calibri" panose="020F0502020204030204" pitchFamily="34" charset="0"/>
                <a:ea typeface="SimSun" panose="02010600030101010101" pitchFamily="2" charset="-122"/>
                <a:cs typeface="Times New Roman" panose="02020603050405020304" pitchFamily="18" charset="0"/>
              </a:rPr>
              <a:t>Black: Present – White: Absent</a:t>
            </a:r>
          </a:p>
          <a:p>
            <a:r>
              <a:rPr lang="en-US" b="1" noProof="0" dirty="0"/>
              <a:t>Major missing values </a:t>
            </a:r>
            <a:r>
              <a:rPr lang="en-US" noProof="0" dirty="0"/>
              <a:t>is in the </a:t>
            </a:r>
            <a:r>
              <a:rPr lang="en-US" b="1" noProof="0" dirty="0"/>
              <a:t>laboratory data</a:t>
            </a:r>
            <a:r>
              <a:rPr lang="en-US" noProof="0" dirty="0"/>
              <a:t>;</a:t>
            </a:r>
          </a:p>
        </p:txBody>
      </p:sp>
      <p:sp>
        <p:nvSpPr>
          <p:cNvPr id="4" name="Slide Number Placeholder 3"/>
          <p:cNvSpPr>
            <a:spLocks noGrp="1"/>
          </p:cNvSpPr>
          <p:nvPr>
            <p:ph type="sldNum" sz="quarter" idx="5"/>
          </p:nvPr>
        </p:nvSpPr>
        <p:spPr/>
        <p:txBody>
          <a:bodyPr/>
          <a:lstStyle/>
          <a:p>
            <a:fld id="{8954E32A-327F-AF4B-8E1F-209FBF93D26D}" type="slidenum">
              <a:rPr lang="nl-NL" smtClean="0"/>
              <a:t>11</a:t>
            </a:fld>
            <a:endParaRPr lang="nl-NL" dirty="0"/>
          </a:p>
        </p:txBody>
      </p:sp>
    </p:spTree>
    <p:extLst>
      <p:ext uri="{BB962C8B-B14F-4D97-AF65-F5344CB8AC3E}">
        <p14:creationId xmlns:p14="http://schemas.microsoft.com/office/powerpoint/2010/main" val="2822763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Jeroen</a:t>
            </a:r>
          </a:p>
          <a:p>
            <a:r>
              <a:rPr lang="nl-BE" dirty="0"/>
              <a:t>Next Rui </a:t>
            </a:r>
            <a:r>
              <a:rPr lang="nl-BE" dirty="0" err="1"/>
              <a:t>will</a:t>
            </a:r>
            <a:r>
              <a:rPr lang="nl-BE" dirty="0"/>
              <a:t> </a:t>
            </a:r>
            <a:r>
              <a:rPr lang="nl-BE" dirty="0" err="1"/>
              <a:t>discuss</a:t>
            </a:r>
            <a:r>
              <a:rPr lang="nl-BE" dirty="0"/>
              <a:t> </a:t>
            </a:r>
            <a:r>
              <a:rPr lang="nl-BE" dirty="0" err="1"/>
              <a:t>the</a:t>
            </a:r>
            <a:r>
              <a:rPr lang="nl-BE" dirty="0"/>
              <a:t> goals </a:t>
            </a:r>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12</a:t>
            </a:fld>
            <a:endParaRPr lang="nl-NL" dirty="0"/>
          </a:p>
        </p:txBody>
      </p:sp>
    </p:spTree>
    <p:extLst>
      <p:ext uri="{BB962C8B-B14F-4D97-AF65-F5344CB8AC3E}">
        <p14:creationId xmlns:p14="http://schemas.microsoft.com/office/powerpoint/2010/main" val="804047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Rui</a:t>
            </a:r>
          </a:p>
          <a:p>
            <a:r>
              <a:rPr lang="nl-BE" dirty="0" err="1"/>
              <a:t>Our</a:t>
            </a:r>
            <a:r>
              <a:rPr lang="nl-BE" dirty="0"/>
              <a:t> goal is </a:t>
            </a:r>
            <a:r>
              <a:rPr lang="nl-BE" dirty="0" err="1"/>
              <a:t>to</a:t>
            </a:r>
            <a:r>
              <a:rPr lang="nl-BE" dirty="0"/>
              <a:t> first </a:t>
            </a:r>
            <a:r>
              <a:rPr lang="nl-BE" dirty="0" err="1"/>
              <a:t>Develop</a:t>
            </a:r>
            <a:r>
              <a:rPr lang="nl-BE" dirty="0"/>
              <a:t> a </a:t>
            </a:r>
            <a:r>
              <a:rPr lang="nl-BE" dirty="0" err="1"/>
              <a:t>method</a:t>
            </a:r>
            <a:r>
              <a:rPr lang="nl-BE" dirty="0"/>
              <a:t> for </a:t>
            </a:r>
            <a:r>
              <a:rPr lang="nl-BE" dirty="0" err="1"/>
              <a:t>filling</a:t>
            </a:r>
            <a:r>
              <a:rPr lang="nl-BE" dirty="0"/>
              <a:t> </a:t>
            </a:r>
            <a:r>
              <a:rPr lang="en-US" noProof="0" dirty="0"/>
              <a:t>the</a:t>
            </a:r>
            <a:r>
              <a:rPr lang="nl-BE" dirty="0"/>
              <a:t> missing data in </a:t>
            </a:r>
            <a:r>
              <a:rPr lang="nl-BE" dirty="0" err="1"/>
              <a:t>the</a:t>
            </a:r>
            <a:r>
              <a:rPr lang="nl-BE" dirty="0"/>
              <a:t> </a:t>
            </a:r>
            <a:r>
              <a:rPr lang="nl-BE" dirty="0" err="1"/>
              <a:t>given</a:t>
            </a:r>
            <a:r>
              <a:rPr lang="nl-BE" dirty="0"/>
              <a:t> dataset </a:t>
            </a:r>
            <a:r>
              <a:rPr lang="nl-BE" dirty="0" err="1"/>
              <a:t>and</a:t>
            </a:r>
            <a:r>
              <a:rPr lang="nl-BE" dirty="0"/>
              <a:t> </a:t>
            </a:r>
          </a:p>
          <a:p>
            <a:r>
              <a:rPr lang="nl-BE" dirty="0" err="1"/>
              <a:t>then</a:t>
            </a:r>
            <a:r>
              <a:rPr lang="nl-BE" dirty="0"/>
              <a:t> </a:t>
            </a:r>
            <a:r>
              <a:rPr lang="nl-BE" dirty="0" err="1"/>
              <a:t>to</a:t>
            </a:r>
            <a:r>
              <a:rPr lang="nl-BE" dirty="0"/>
              <a:t> </a:t>
            </a:r>
            <a:r>
              <a:rPr lang="nl-BE" dirty="0" err="1"/>
              <a:t>develop</a:t>
            </a:r>
            <a:r>
              <a:rPr lang="nl-BE" dirty="0"/>
              <a:t> a machine </a:t>
            </a:r>
            <a:r>
              <a:rPr lang="nl-BE" dirty="0" err="1"/>
              <a:t>learning</a:t>
            </a:r>
            <a:r>
              <a:rPr lang="nl-BE" dirty="0"/>
              <a:t> </a:t>
            </a:r>
            <a:r>
              <a:rPr lang="nl-BE" dirty="0" err="1"/>
              <a:t>algorithm</a:t>
            </a:r>
            <a:r>
              <a:rPr lang="nl-BE" dirty="0"/>
              <a:t> </a:t>
            </a:r>
            <a:r>
              <a:rPr lang="nl-BE" dirty="0" err="1"/>
              <a:t>for</a:t>
            </a:r>
            <a:r>
              <a:rPr lang="nl-BE" dirty="0"/>
              <a:t> </a:t>
            </a:r>
            <a:r>
              <a:rPr lang="nl-BE" dirty="0" err="1"/>
              <a:t>reliable</a:t>
            </a:r>
            <a:r>
              <a:rPr lang="nl-BE" dirty="0"/>
              <a:t> </a:t>
            </a:r>
            <a:r>
              <a:rPr lang="nl-BE" dirty="0" err="1"/>
              <a:t>early</a:t>
            </a:r>
            <a:r>
              <a:rPr lang="nl-BE" dirty="0"/>
              <a:t> </a:t>
            </a:r>
            <a:r>
              <a:rPr lang="nl-BE" dirty="0" err="1"/>
              <a:t>detection</a:t>
            </a:r>
            <a:r>
              <a:rPr lang="nl-BE" dirty="0"/>
              <a:t> of sepsis.</a:t>
            </a:r>
          </a:p>
          <a:p>
            <a:endParaRPr lang="nl-BE" dirty="0"/>
          </a:p>
          <a:p>
            <a:endParaRPr lang="nl-BE" dirty="0"/>
          </a:p>
        </p:txBody>
      </p:sp>
      <p:sp>
        <p:nvSpPr>
          <p:cNvPr id="4" name="Slide Number Placeholder 3"/>
          <p:cNvSpPr>
            <a:spLocks noGrp="1"/>
          </p:cNvSpPr>
          <p:nvPr>
            <p:ph type="sldNum" sz="quarter" idx="5"/>
          </p:nvPr>
        </p:nvSpPr>
        <p:spPr/>
        <p:txBody>
          <a:bodyPr/>
          <a:lstStyle/>
          <a:p>
            <a:fld id="{8954E32A-327F-AF4B-8E1F-209FBF93D26D}" type="slidenum">
              <a:rPr lang="nl-NL" smtClean="0"/>
              <a:t>13</a:t>
            </a:fld>
            <a:endParaRPr lang="nl-NL" dirty="0"/>
          </a:p>
        </p:txBody>
      </p:sp>
    </p:spTree>
    <p:extLst>
      <p:ext uri="{BB962C8B-B14F-4D97-AF65-F5344CB8AC3E}">
        <p14:creationId xmlns:p14="http://schemas.microsoft.com/office/powerpoint/2010/main" val="476823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Rui: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To evaluate the algorithm, we use the evaluation metrics called the utility score. It is provided by a challenge called </a:t>
            </a:r>
            <a:r>
              <a:rPr lang="en-US" noProof="0" dirty="0" err="1"/>
              <a:t>PhysioNet</a:t>
            </a:r>
            <a:r>
              <a:rPr lang="en-US" noProof="0" dirty="0"/>
              <a:t> Competition,  to measure the performances of the different’ algorithms submitted by different participants. For one patient, we want the sepsis prediction to be accurate, early and timely. Too early, too late or missed predictions are unwanted. That’s why we use utility score. We will give an example for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14</a:t>
            </a:fld>
            <a:endParaRPr lang="nl-NL" dirty="0"/>
          </a:p>
        </p:txBody>
      </p:sp>
    </p:spTree>
    <p:extLst>
      <p:ext uri="{BB962C8B-B14F-4D97-AF65-F5344CB8AC3E}">
        <p14:creationId xmlns:p14="http://schemas.microsoft.com/office/powerpoint/2010/main" val="3339759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r>
              <a:rPr lang="en-US" dirty="0"/>
              <a:t>Here is an example for the septic patient’s utility score calculation. You can see he is non septic at first and develop sepsis at hour 48. So tsepsis is 48. The best time to predict sepsis is 6 hours before t sepsis. Thus, T optimal is 42. and t late is 51. Next, we will show how the utility score is calculated</a:t>
            </a:r>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15</a:t>
            </a:fld>
            <a:endParaRPr lang="nl-NL" dirty="0"/>
          </a:p>
        </p:txBody>
      </p:sp>
    </p:spTree>
    <p:extLst>
      <p:ext uri="{BB962C8B-B14F-4D97-AF65-F5344CB8AC3E}">
        <p14:creationId xmlns:p14="http://schemas.microsoft.com/office/powerpoint/2010/main" val="2088931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Rui:</a:t>
            </a:r>
          </a:p>
          <a:p>
            <a:r>
              <a:rPr lang="en-US" noProof="0" dirty="0"/>
              <a:t>The prediction can be 1 or 0 for an hour. Here the sepsis label is 1, the prediction is either true positive or false negative.</a:t>
            </a:r>
          </a:p>
          <a:p>
            <a:r>
              <a:rPr lang="en-US" noProof="0" dirty="0"/>
              <a:t>the red line stands for the utility score for the true positive.  the predication is correct, thus the utility score is positive. From t early to t late, it is always positive. The closer to t optimal the higher it is.</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blue line stands for the utility score for the is false negative. The algorithm predicts a sepsis patient to be non-septic. This is very dangerous for the patient. Thus, after t optimal, the utility score is negative and decreasing linearly without the bound. </a:t>
            </a:r>
          </a:p>
          <a:p>
            <a:endParaRPr lang="en-US" noProof="0" dirty="0"/>
          </a:p>
          <a:p>
            <a:endParaRPr lang="en-US" noProof="0" dirty="0"/>
          </a:p>
          <a:p>
            <a:pPr lvl="0">
              <a:lnSpc>
                <a:spcPct val="114000"/>
              </a:lnSpc>
              <a:buFont typeface="Symbol" panose="05050102010706020507" pitchFamily="18" charset="2"/>
              <a:buNone/>
            </a:pPr>
            <a:endParaRPr lang="en-US" b="0" i="0" dirty="0">
              <a:solidFill>
                <a:srgbClr val="333333"/>
              </a:solidFill>
              <a:effectLst/>
              <a:latin typeface="fira sans"/>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16</a:t>
            </a:fld>
            <a:endParaRPr lang="nl-NL" dirty="0"/>
          </a:p>
        </p:txBody>
      </p:sp>
    </p:spTree>
    <p:extLst>
      <p:ext uri="{BB962C8B-B14F-4D97-AF65-F5344CB8AC3E}">
        <p14:creationId xmlns:p14="http://schemas.microsoft.com/office/powerpoint/2010/main" val="2707437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r>
              <a:rPr lang="en-US" dirty="0"/>
              <a:t>So now we know the utility score for each hour. You can see it in the table. Due to the page limit, we only showed </a:t>
            </a:r>
          </a:p>
        </p:txBody>
      </p:sp>
      <p:sp>
        <p:nvSpPr>
          <p:cNvPr id="4" name="Slide Number Placeholder 3"/>
          <p:cNvSpPr>
            <a:spLocks noGrp="1"/>
          </p:cNvSpPr>
          <p:nvPr>
            <p:ph type="sldNum" sz="quarter" idx="5"/>
          </p:nvPr>
        </p:nvSpPr>
        <p:spPr/>
        <p:txBody>
          <a:bodyPr/>
          <a:lstStyle/>
          <a:p>
            <a:fld id="{8954E32A-327F-AF4B-8E1F-209FBF93D26D}" type="slidenum">
              <a:rPr lang="nl-NL" smtClean="0"/>
              <a:t>17</a:t>
            </a:fld>
            <a:endParaRPr lang="nl-NL" dirty="0"/>
          </a:p>
        </p:txBody>
      </p:sp>
    </p:spTree>
    <p:extLst>
      <p:ext uri="{BB962C8B-B14F-4D97-AF65-F5344CB8AC3E}">
        <p14:creationId xmlns:p14="http://schemas.microsoft.com/office/powerpoint/2010/main" val="3208030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r>
              <a:rPr lang="en-US" dirty="0"/>
              <a:t>The above example is for septic patient, Here is the case for the a </a:t>
            </a:r>
            <a:r>
              <a:rPr lang="en-US" dirty="0" err="1"/>
              <a:t>nonseptic</a:t>
            </a:r>
            <a:r>
              <a:rPr lang="en-US"/>
              <a:t> </a:t>
            </a:r>
            <a:r>
              <a:rPr lang="en-US" dirty="0"/>
              <a:t>patient and the sepsis label is always 0. </a:t>
            </a:r>
          </a:p>
        </p:txBody>
      </p:sp>
      <p:sp>
        <p:nvSpPr>
          <p:cNvPr id="4" name="Slide Number Placeholder 3"/>
          <p:cNvSpPr>
            <a:spLocks noGrp="1"/>
          </p:cNvSpPr>
          <p:nvPr>
            <p:ph type="sldNum" sz="quarter" idx="5"/>
          </p:nvPr>
        </p:nvSpPr>
        <p:spPr/>
        <p:txBody>
          <a:bodyPr/>
          <a:lstStyle/>
          <a:p>
            <a:fld id="{8954E32A-327F-AF4B-8E1F-209FBF93D26D}" type="slidenum">
              <a:rPr lang="nl-NL" smtClean="0"/>
              <a:t>18</a:t>
            </a:fld>
            <a:endParaRPr lang="nl-NL" dirty="0"/>
          </a:p>
        </p:txBody>
      </p:sp>
    </p:spTree>
    <p:extLst>
      <p:ext uri="{BB962C8B-B14F-4D97-AF65-F5344CB8AC3E}">
        <p14:creationId xmlns:p14="http://schemas.microsoft.com/office/powerpoint/2010/main" val="3079583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Rui:</a:t>
            </a:r>
          </a:p>
          <a:p>
            <a:r>
              <a:rPr lang="en-US" noProof="0" dirty="0"/>
              <a:t>Here the patient is non sepsis and sepsis label is 0, the prediction is either false positive or true negative.</a:t>
            </a:r>
          </a:p>
          <a:p>
            <a:r>
              <a:rPr lang="en-US" noProof="0" dirty="0"/>
              <a:t>the brown line stands </a:t>
            </a:r>
            <a:r>
              <a:rPr lang="en-US" noProof="0"/>
              <a:t>false</a:t>
            </a:r>
            <a:r>
              <a:rPr lang="en-US" noProof="0" dirty="0"/>
              <a:t> positive. The algorithm predicts a non-septic the patient to be septic. Although it is not harmful, it will </a:t>
            </a:r>
            <a:r>
              <a:rPr lang="en-US" noProof="0"/>
              <a:t>create alarm fatigue, may </a:t>
            </a:r>
            <a:r>
              <a:rPr lang="en-US" noProof="0" dirty="0"/>
              <a:t>make the physician annoyed and waste </a:t>
            </a:r>
            <a:r>
              <a:rPr lang="en-US" noProof="0"/>
              <a:t>hospital resources</a:t>
            </a:r>
            <a:r>
              <a:rPr lang="en-US" noProof="0" dirty="0"/>
              <a:t>. Thus, the score is slightly negative.</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the black </a:t>
            </a:r>
            <a:r>
              <a:rPr lang="en-US" noProof="0" dirty="0"/>
              <a:t>line stands for </a:t>
            </a:r>
            <a:r>
              <a:rPr lang="en-US" noProof="0"/>
              <a:t>true</a:t>
            </a:r>
            <a:r>
              <a:rPr lang="en-US" noProof="0" dirty="0"/>
              <a:t> negative. The algorithm predicts a non-sepsis patient to be non-septic. The score for this case is zero.</a:t>
            </a:r>
          </a:p>
          <a:p>
            <a:endParaRPr lang="en-US" noProof="0" dirty="0"/>
          </a:p>
          <a:p>
            <a:endParaRPr lang="en-US" noProof="0" dirty="0"/>
          </a:p>
          <a:p>
            <a:endParaRPr lang="en-US" noProof="0" dirty="0"/>
          </a:p>
          <a:p>
            <a:pPr lvl="0">
              <a:lnSpc>
                <a:spcPct val="114000"/>
              </a:lnSpc>
              <a:buFont typeface="Symbol" panose="05050102010706020507" pitchFamily="18" charset="2"/>
              <a:buNone/>
            </a:pPr>
            <a:endParaRPr lang="en-US" b="0" i="0" dirty="0">
              <a:solidFill>
                <a:srgbClr val="333333"/>
              </a:solidFill>
              <a:effectLst/>
              <a:latin typeface="fira sans"/>
            </a:endParaRPr>
          </a:p>
        </p:txBody>
      </p:sp>
      <p:sp>
        <p:nvSpPr>
          <p:cNvPr id="4" name="Slide Number Placeholder 3"/>
          <p:cNvSpPr>
            <a:spLocks noGrp="1"/>
          </p:cNvSpPr>
          <p:nvPr>
            <p:ph type="sldNum" sz="quarter" idx="5"/>
          </p:nvPr>
        </p:nvSpPr>
        <p:spPr/>
        <p:txBody>
          <a:bodyPr/>
          <a:lstStyle/>
          <a:p>
            <a:fld id="{8954E32A-327F-AF4B-8E1F-209FBF93D26D}" type="slidenum">
              <a:rPr lang="nl-NL" smtClean="0"/>
              <a:t>19</a:t>
            </a:fld>
            <a:endParaRPr lang="nl-NL" dirty="0"/>
          </a:p>
        </p:txBody>
      </p:sp>
    </p:spTree>
    <p:extLst>
      <p:ext uri="{BB962C8B-B14F-4D97-AF65-F5344CB8AC3E}">
        <p14:creationId xmlns:p14="http://schemas.microsoft.com/office/powerpoint/2010/main" val="41587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Jeroen</a:t>
            </a:r>
          </a:p>
          <a:p>
            <a:r>
              <a:rPr lang="nl-BE" dirty="0" err="1"/>
              <a:t>Briefly</a:t>
            </a:r>
            <a:r>
              <a:rPr lang="nl-BE" dirty="0"/>
              <a:t> talk </a:t>
            </a:r>
            <a:r>
              <a:rPr lang="nl-BE" dirty="0" err="1"/>
              <a:t>about</a:t>
            </a:r>
            <a:r>
              <a:rPr lang="nl-BE" dirty="0"/>
              <a:t> </a:t>
            </a:r>
            <a:r>
              <a:rPr lang="nl-BE" dirty="0" err="1"/>
              <a:t>it</a:t>
            </a:r>
            <a:r>
              <a:rPr lang="nl-BE" dirty="0"/>
              <a:t>, </a:t>
            </a:r>
          </a:p>
        </p:txBody>
      </p:sp>
      <p:sp>
        <p:nvSpPr>
          <p:cNvPr id="4" name="Slide Number Placeholder 3"/>
          <p:cNvSpPr>
            <a:spLocks noGrp="1"/>
          </p:cNvSpPr>
          <p:nvPr>
            <p:ph type="sldNum" sz="quarter" idx="5"/>
          </p:nvPr>
        </p:nvSpPr>
        <p:spPr/>
        <p:txBody>
          <a:bodyPr/>
          <a:lstStyle/>
          <a:p>
            <a:fld id="{8954E32A-327F-AF4B-8E1F-209FBF93D26D}" type="slidenum">
              <a:rPr lang="nl-NL" smtClean="0"/>
              <a:t>2</a:t>
            </a:fld>
            <a:endParaRPr lang="nl-NL" dirty="0"/>
          </a:p>
        </p:txBody>
      </p:sp>
    </p:spTree>
    <p:extLst>
      <p:ext uri="{BB962C8B-B14F-4D97-AF65-F5344CB8AC3E}">
        <p14:creationId xmlns:p14="http://schemas.microsoft.com/office/powerpoint/2010/main" val="3857244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r>
              <a:rPr lang="en-US" dirty="0"/>
              <a:t>And here is the table showing the score.</a:t>
            </a:r>
          </a:p>
        </p:txBody>
      </p:sp>
      <p:sp>
        <p:nvSpPr>
          <p:cNvPr id="4" name="Slide Number Placeholder 3"/>
          <p:cNvSpPr>
            <a:spLocks noGrp="1"/>
          </p:cNvSpPr>
          <p:nvPr>
            <p:ph type="sldNum" sz="quarter" idx="5"/>
          </p:nvPr>
        </p:nvSpPr>
        <p:spPr/>
        <p:txBody>
          <a:bodyPr/>
          <a:lstStyle/>
          <a:p>
            <a:fld id="{8954E32A-327F-AF4B-8E1F-209FBF93D26D}" type="slidenum">
              <a:rPr lang="nl-NL" smtClean="0"/>
              <a:t>20</a:t>
            </a:fld>
            <a:endParaRPr lang="nl-NL" dirty="0"/>
          </a:p>
        </p:txBody>
      </p:sp>
    </p:spTree>
    <p:extLst>
      <p:ext uri="{BB962C8B-B14F-4D97-AF65-F5344CB8AC3E}">
        <p14:creationId xmlns:p14="http://schemas.microsoft.com/office/powerpoint/2010/main" val="1929987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r>
              <a:rPr lang="en-US" dirty="0"/>
              <a:t>After calculating the utility scores for each row. Add them all up and we can get the total utility score. Then normalize it and we can get our final utility score for the algorithm. . </a:t>
            </a:r>
            <a:r>
              <a:rPr lang="en-US"/>
              <a:t>It</a:t>
            </a:r>
            <a:r>
              <a:rPr lang="en-US" dirty="0"/>
              <a:t> is a value between -1 to 1</a:t>
            </a:r>
          </a:p>
          <a:p>
            <a:r>
              <a:rPr lang="en-US" dirty="0"/>
              <a:t>Here U no prediction </a:t>
            </a:r>
            <a:r>
              <a:rPr lang="en-US"/>
              <a:t>and U optimal </a:t>
            </a:r>
            <a:r>
              <a:rPr lang="en-US" dirty="0"/>
              <a:t>are two constants,</a:t>
            </a:r>
            <a:r>
              <a:rPr lang="en-US"/>
              <a:t> </a:t>
            </a:r>
            <a:r>
              <a:rPr lang="en-US" dirty="0"/>
              <a:t>represent the worst and the best algorithm, one only gives </a:t>
            </a:r>
            <a:r>
              <a:rPr lang="en-US"/>
              <a:t>0</a:t>
            </a:r>
            <a:r>
              <a:rPr lang="en-US" dirty="0"/>
              <a:t>, one</a:t>
            </a:r>
            <a:r>
              <a:rPr lang="en-US"/>
              <a:t> </a:t>
            </a:r>
            <a:r>
              <a:rPr lang="en-US" dirty="0"/>
              <a:t>only give </a:t>
            </a:r>
            <a:r>
              <a:rPr lang="en-US"/>
              <a:t>correct prediction.</a:t>
            </a:r>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8954E32A-327F-AF4B-8E1F-209FBF93D26D}" type="slidenum">
              <a:rPr lang="nl-NL" smtClean="0"/>
              <a:t>21</a:t>
            </a:fld>
            <a:endParaRPr lang="nl-NL" dirty="0"/>
          </a:p>
        </p:txBody>
      </p:sp>
    </p:spTree>
    <p:extLst>
      <p:ext uri="{BB962C8B-B14F-4D97-AF65-F5344CB8AC3E}">
        <p14:creationId xmlns:p14="http://schemas.microsoft.com/office/powerpoint/2010/main" val="1975404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Rui</a:t>
            </a:r>
          </a:p>
          <a:p>
            <a:r>
              <a:rPr lang="nl-BE" dirty="0"/>
              <a:t>Next Jeroen </a:t>
            </a:r>
            <a:r>
              <a:rPr lang="nl-BE" dirty="0" err="1"/>
              <a:t>will</a:t>
            </a:r>
            <a:r>
              <a:rPr lang="nl-BE" dirty="0"/>
              <a:t> </a:t>
            </a:r>
            <a:r>
              <a:rPr lang="nl-BE" dirty="0" err="1"/>
              <a:t>discuss</a:t>
            </a:r>
            <a:r>
              <a:rPr lang="nl-BE" dirty="0"/>
              <a:t> </a:t>
            </a:r>
            <a:r>
              <a:rPr lang="nl-BE" dirty="0" err="1"/>
              <a:t>about</a:t>
            </a:r>
            <a:r>
              <a:rPr lang="nl-BE" dirty="0"/>
              <a:t> </a:t>
            </a:r>
            <a:r>
              <a:rPr lang="nl-BE" dirty="0" err="1"/>
              <a:t>the</a:t>
            </a:r>
            <a:r>
              <a:rPr lang="nl-BE" dirty="0"/>
              <a:t> </a:t>
            </a:r>
            <a:r>
              <a:rPr lang="nl-BE" dirty="0" err="1"/>
              <a:t>literature</a:t>
            </a:r>
            <a:r>
              <a:rPr lang="nl-BE" dirty="0"/>
              <a:t> </a:t>
            </a:r>
            <a:r>
              <a:rPr lang="nl-BE" dirty="0" err="1"/>
              <a:t>study</a:t>
            </a:r>
            <a:r>
              <a:rPr lang="nl-BE" dirty="0"/>
              <a:t> we </a:t>
            </a:r>
            <a:r>
              <a:rPr lang="nl-BE" dirty="0" err="1"/>
              <a:t>did</a:t>
            </a:r>
            <a:r>
              <a:rPr lang="nl-BE" dirty="0"/>
              <a:t> </a:t>
            </a:r>
            <a:r>
              <a:rPr lang="nl-BE" dirty="0" err="1"/>
              <a:t>before</a:t>
            </a:r>
            <a:r>
              <a:rPr lang="nl-BE" dirty="0"/>
              <a:t> we </a:t>
            </a:r>
            <a:r>
              <a:rPr lang="nl-BE" dirty="0" err="1"/>
              <a:t>began</a:t>
            </a:r>
            <a:r>
              <a:rPr lang="nl-BE" dirty="0"/>
              <a:t> </a:t>
            </a:r>
            <a:r>
              <a:rPr lang="nl-BE" dirty="0" err="1"/>
              <a:t>our</a:t>
            </a:r>
            <a:r>
              <a:rPr lang="nl-BE" dirty="0"/>
              <a:t> </a:t>
            </a:r>
            <a:r>
              <a:rPr lang="nl-BE" dirty="0" err="1"/>
              <a:t>experiments</a:t>
            </a:r>
            <a:r>
              <a:rPr lang="nl-BE" dirty="0"/>
              <a:t>.</a:t>
            </a:r>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22</a:t>
            </a:fld>
            <a:endParaRPr lang="nl-NL" dirty="0"/>
          </a:p>
        </p:txBody>
      </p:sp>
    </p:spTree>
    <p:extLst>
      <p:ext uri="{BB962C8B-B14F-4D97-AF65-F5344CB8AC3E}">
        <p14:creationId xmlns:p14="http://schemas.microsoft.com/office/powerpoint/2010/main" val="620173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Jeroen:</a:t>
            </a:r>
          </a:p>
          <a:p>
            <a:r>
              <a:rPr lang="en-GB" dirty="0"/>
              <a:t>thesis based on a computing challenge, </a:t>
            </a:r>
          </a:p>
          <a:p>
            <a:r>
              <a:rPr lang="en-GB" dirty="0"/>
              <a:t>look how the submissions dealt with this sepsis prediction problem.</a:t>
            </a:r>
          </a:p>
          <a:p>
            <a:r>
              <a:rPr lang="en-GB" dirty="0"/>
              <a:t>In the table shows the Top 5 papers of  </a:t>
            </a:r>
            <a:r>
              <a:rPr lang="en-GB" dirty="0" err="1"/>
              <a:t>PhysioNet</a:t>
            </a:r>
            <a:r>
              <a:rPr lang="en-GB" dirty="0"/>
              <a:t> Challenge </a:t>
            </a:r>
          </a:p>
          <a:p>
            <a:r>
              <a:rPr lang="en-GB" dirty="0"/>
              <a:t>Since </a:t>
            </a:r>
            <a:r>
              <a:rPr lang="en-GB" b="1" dirty="0"/>
              <a:t>high missing data</a:t>
            </a:r>
            <a:r>
              <a:rPr lang="en-GB" dirty="0"/>
              <a:t>,  both </a:t>
            </a:r>
            <a:r>
              <a:rPr lang="en-GB" b="1" dirty="0"/>
              <a:t>missing data </a:t>
            </a:r>
            <a:r>
              <a:rPr lang="en-GB" b="1" dirty="0" err="1"/>
              <a:t>impution</a:t>
            </a:r>
            <a:r>
              <a:rPr lang="en-GB" b="1" dirty="0"/>
              <a:t> and sepsis prediction performed</a:t>
            </a:r>
          </a:p>
          <a:p>
            <a:r>
              <a:rPr lang="en-GB" dirty="0"/>
              <a:t>They fill </a:t>
            </a:r>
            <a:r>
              <a:rPr lang="en-GB" b="1" dirty="0"/>
              <a:t>the missing data</a:t>
            </a:r>
            <a:r>
              <a:rPr lang="en-GB" dirty="0"/>
              <a:t> with different methods. Like </a:t>
            </a:r>
            <a:r>
              <a:rPr lang="en-GB" b="1" dirty="0"/>
              <a:t>forward filling</a:t>
            </a:r>
            <a:r>
              <a:rPr lang="en-GB" dirty="0"/>
              <a:t> and </a:t>
            </a:r>
            <a:r>
              <a:rPr lang="en-GB" b="1" dirty="0"/>
              <a:t>mean filling</a:t>
            </a:r>
            <a:r>
              <a:rPr lang="en-GB" dirty="0"/>
              <a:t>. </a:t>
            </a:r>
          </a:p>
          <a:p>
            <a:r>
              <a:rPr lang="en-GB" dirty="0"/>
              <a:t>For the </a:t>
            </a:r>
            <a:r>
              <a:rPr lang="en-GB" b="1" dirty="0"/>
              <a:t>sepsis prediction</a:t>
            </a:r>
            <a:r>
              <a:rPr lang="en-GB" dirty="0"/>
              <a:t>, they use different techniques to boosting the data, like </a:t>
            </a:r>
            <a:r>
              <a:rPr lang="en-GB" b="1" dirty="0"/>
              <a:t>sliding window attributes</a:t>
            </a:r>
            <a:r>
              <a:rPr lang="en-GB" dirty="0"/>
              <a:t>, </a:t>
            </a:r>
            <a:r>
              <a:rPr lang="en-GB" b="1" dirty="0"/>
              <a:t>adding additional attributes</a:t>
            </a:r>
            <a:r>
              <a:rPr lang="en-GB" dirty="0"/>
              <a:t>, select the top5 features. </a:t>
            </a:r>
          </a:p>
          <a:p>
            <a:r>
              <a:rPr lang="en-GB" dirty="0"/>
              <a:t>A detailed research can be found in the </a:t>
            </a:r>
          </a:p>
          <a:p>
            <a:r>
              <a:rPr lang="en-GB" b="1" dirty="0"/>
              <a:t>Timely prediction</a:t>
            </a:r>
            <a:r>
              <a:rPr lang="en-GB" dirty="0"/>
              <a:t>: different machine learning models: examples gradient boosting, decision trees, </a:t>
            </a:r>
            <a:r>
              <a:rPr lang="en-GB" dirty="0" err="1"/>
              <a:t>XGBoost</a:t>
            </a:r>
            <a:r>
              <a:rPr lang="en-GB" dirty="0"/>
              <a:t>, and combination of models</a:t>
            </a:r>
          </a:p>
          <a:p>
            <a:r>
              <a:rPr lang="en-GB" b="1" dirty="0"/>
              <a:t>Top paper </a:t>
            </a:r>
            <a:r>
              <a:rPr lang="en-GB" dirty="0"/>
              <a:t>achieves a utility score of </a:t>
            </a:r>
            <a:r>
              <a:rPr lang="en-GB" b="1" dirty="0"/>
              <a:t>0,43 </a:t>
            </a:r>
            <a:r>
              <a:rPr lang="en-GB" dirty="0"/>
              <a:t>on the </a:t>
            </a:r>
            <a:r>
              <a:rPr lang="en-GB" b="1" dirty="0"/>
              <a:t>provided dataset </a:t>
            </a:r>
            <a:r>
              <a:rPr lang="en-GB" dirty="0"/>
              <a:t>and </a:t>
            </a:r>
            <a:r>
              <a:rPr lang="en-GB" b="1" dirty="0"/>
              <a:t>0,36</a:t>
            </a:r>
            <a:r>
              <a:rPr lang="en-GB" dirty="0"/>
              <a:t> on the </a:t>
            </a:r>
            <a:r>
              <a:rPr lang="en-GB" b="1" dirty="0"/>
              <a:t>hidden dataset</a:t>
            </a:r>
            <a:r>
              <a:rPr lang="en-GB" dirty="0"/>
              <a:t>.</a:t>
            </a:r>
          </a:p>
          <a:p>
            <a:r>
              <a:rPr lang="en-GB" dirty="0"/>
              <a:t>The final score: 0.3 to 0.4. Utility score is ranging from -1 to 1.</a:t>
            </a:r>
          </a:p>
        </p:txBody>
      </p:sp>
      <p:sp>
        <p:nvSpPr>
          <p:cNvPr id="4" name="Slide Number Placeholder 3"/>
          <p:cNvSpPr>
            <a:spLocks noGrp="1"/>
          </p:cNvSpPr>
          <p:nvPr>
            <p:ph type="sldNum" sz="quarter" idx="5"/>
          </p:nvPr>
        </p:nvSpPr>
        <p:spPr/>
        <p:txBody>
          <a:bodyPr/>
          <a:lstStyle/>
          <a:p>
            <a:fld id="{8954E32A-327F-AF4B-8E1F-209FBF93D26D}" type="slidenum">
              <a:rPr lang="nl-NL" smtClean="0"/>
              <a:t>23</a:t>
            </a:fld>
            <a:endParaRPr lang="nl-NL" dirty="0"/>
          </a:p>
        </p:txBody>
      </p:sp>
    </p:spTree>
    <p:extLst>
      <p:ext uri="{BB962C8B-B14F-4D97-AF65-F5344CB8AC3E}">
        <p14:creationId xmlns:p14="http://schemas.microsoft.com/office/powerpoint/2010/main" val="216822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Jeroen:</a:t>
            </a:r>
          </a:p>
          <a:p>
            <a:r>
              <a:rPr lang="en-GB" dirty="0"/>
              <a:t>Next we will discuss our experiments and results.</a:t>
            </a:r>
          </a:p>
        </p:txBody>
      </p:sp>
      <p:sp>
        <p:nvSpPr>
          <p:cNvPr id="4" name="Slide Number Placeholder 3"/>
          <p:cNvSpPr>
            <a:spLocks noGrp="1"/>
          </p:cNvSpPr>
          <p:nvPr>
            <p:ph type="sldNum" sz="quarter" idx="5"/>
          </p:nvPr>
        </p:nvSpPr>
        <p:spPr/>
        <p:txBody>
          <a:bodyPr/>
          <a:lstStyle/>
          <a:p>
            <a:fld id="{8954E32A-327F-AF4B-8E1F-209FBF93D26D}" type="slidenum">
              <a:rPr lang="nl-NL" smtClean="0"/>
              <a:t>24</a:t>
            </a:fld>
            <a:endParaRPr lang="nl-NL" dirty="0"/>
          </a:p>
        </p:txBody>
      </p:sp>
    </p:spTree>
    <p:extLst>
      <p:ext uri="{BB962C8B-B14F-4D97-AF65-F5344CB8AC3E}">
        <p14:creationId xmlns:p14="http://schemas.microsoft.com/office/powerpoint/2010/main" val="1120712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Jeroen</a:t>
            </a:r>
          </a:p>
          <a:p>
            <a:r>
              <a:rPr lang="en-US" dirty="0"/>
              <a:t>Like previously mentioned, thesis goals are reliable missing data imputation and reliable timely sepsis prediction</a:t>
            </a:r>
          </a:p>
          <a:p>
            <a:r>
              <a:rPr lang="en-US" dirty="0"/>
              <a:t>For achieving the thesis goals, we performed experiments for each goal</a:t>
            </a:r>
          </a:p>
          <a:p>
            <a:r>
              <a:rPr lang="en-US" dirty="0"/>
              <a:t>First perform experiments for filling missing data. </a:t>
            </a:r>
          </a:p>
          <a:p>
            <a:r>
              <a:rPr lang="en-US" dirty="0"/>
              <a:t>Secondly discussion of the early sepsis detection “algorithm”</a:t>
            </a:r>
          </a:p>
          <a:p>
            <a:r>
              <a:rPr lang="en-US" dirty="0"/>
              <a:t>Finally, discussion of improvement to utility score after submission</a:t>
            </a:r>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25</a:t>
            </a:fld>
            <a:endParaRPr lang="nl-NL" dirty="0"/>
          </a:p>
        </p:txBody>
      </p:sp>
    </p:spTree>
    <p:extLst>
      <p:ext uri="{BB962C8B-B14F-4D97-AF65-F5344CB8AC3E}">
        <p14:creationId xmlns:p14="http://schemas.microsoft.com/office/powerpoint/2010/main" val="1953105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Jeroen</a:t>
            </a:r>
          </a:p>
          <a:p>
            <a:r>
              <a:rPr lang="nl-BE" dirty="0" err="1"/>
              <a:t>To</a:t>
            </a:r>
            <a:r>
              <a:rPr lang="nl-BE" dirty="0"/>
              <a:t> </a:t>
            </a:r>
            <a:r>
              <a:rPr lang="nl-BE" dirty="0" err="1"/>
              <a:t>address</a:t>
            </a:r>
            <a:r>
              <a:rPr lang="nl-BE" dirty="0"/>
              <a:t> </a:t>
            </a:r>
            <a:r>
              <a:rPr lang="nl-BE" dirty="0" err="1"/>
              <a:t>the</a:t>
            </a:r>
            <a:r>
              <a:rPr lang="nl-BE" dirty="0"/>
              <a:t> first goal of </a:t>
            </a:r>
            <a:r>
              <a:rPr lang="nl-BE" dirty="0" err="1"/>
              <a:t>this</a:t>
            </a:r>
            <a:r>
              <a:rPr lang="nl-BE" dirty="0"/>
              <a:t> thesis, </a:t>
            </a:r>
            <a:r>
              <a:rPr lang="nl-BE" dirty="0" err="1"/>
              <a:t>performs</a:t>
            </a:r>
            <a:r>
              <a:rPr lang="nl-BE" dirty="0"/>
              <a:t> </a:t>
            </a:r>
            <a:r>
              <a:rPr lang="nl-BE" dirty="0" err="1"/>
              <a:t>experiments</a:t>
            </a:r>
            <a:r>
              <a:rPr lang="nl-BE" dirty="0"/>
              <a:t> </a:t>
            </a:r>
            <a:r>
              <a:rPr lang="nl-BE" dirty="0" err="1"/>
              <a:t>for</a:t>
            </a:r>
            <a:r>
              <a:rPr lang="nl-BE" dirty="0"/>
              <a:t> </a:t>
            </a:r>
            <a:r>
              <a:rPr lang="nl-BE" dirty="0" err="1"/>
              <a:t>filling</a:t>
            </a:r>
            <a:r>
              <a:rPr lang="nl-BE" dirty="0"/>
              <a:t> </a:t>
            </a:r>
            <a:r>
              <a:rPr lang="nl-BE" dirty="0" err="1"/>
              <a:t>the</a:t>
            </a:r>
            <a:r>
              <a:rPr lang="nl-BE" dirty="0"/>
              <a:t> missing data </a:t>
            </a:r>
            <a:r>
              <a:rPr lang="nl-BE" dirty="0" err="1"/>
              <a:t>reliably</a:t>
            </a:r>
            <a:endParaRPr lang="nl-BE" dirty="0"/>
          </a:p>
          <a:p>
            <a:r>
              <a:rPr lang="nl-BE" dirty="0" err="1"/>
              <a:t>Since</a:t>
            </a:r>
            <a:r>
              <a:rPr lang="nl-BE" dirty="0"/>
              <a:t> a lot of data is missing =&gt; not “accurate” </a:t>
            </a:r>
            <a:r>
              <a:rPr lang="nl-BE" dirty="0" err="1"/>
              <a:t>prediction</a:t>
            </a:r>
            <a:r>
              <a:rPr lang="nl-BE" dirty="0"/>
              <a:t> </a:t>
            </a:r>
            <a:r>
              <a:rPr lang="nl-BE" dirty="0" err="1"/>
              <a:t>can</a:t>
            </a:r>
            <a:r>
              <a:rPr lang="nl-BE" dirty="0"/>
              <a:t> </a:t>
            </a:r>
            <a:r>
              <a:rPr lang="nl-BE" dirty="0" err="1"/>
              <a:t>be</a:t>
            </a:r>
            <a:r>
              <a:rPr lang="nl-BE" dirty="0"/>
              <a:t> made</a:t>
            </a:r>
          </a:p>
          <a:p>
            <a:r>
              <a:rPr lang="nl-BE" dirty="0" err="1"/>
              <a:t>Laboratory</a:t>
            </a:r>
            <a:r>
              <a:rPr lang="nl-BE" dirty="0"/>
              <a:t> </a:t>
            </a:r>
            <a:r>
              <a:rPr lang="nl-BE" dirty="0" err="1"/>
              <a:t>values</a:t>
            </a:r>
            <a:r>
              <a:rPr lang="nl-BE" dirty="0"/>
              <a:t>: </a:t>
            </a:r>
            <a:r>
              <a:rPr lang="nl-BE" dirty="0" err="1"/>
              <a:t>mainly</a:t>
            </a:r>
            <a:r>
              <a:rPr lang="nl-BE" dirty="0"/>
              <a:t> missing</a:t>
            </a:r>
          </a:p>
        </p:txBody>
      </p:sp>
      <p:sp>
        <p:nvSpPr>
          <p:cNvPr id="4" name="Slide Number Placeholder 3"/>
          <p:cNvSpPr>
            <a:spLocks noGrp="1"/>
          </p:cNvSpPr>
          <p:nvPr>
            <p:ph type="sldNum" sz="quarter" idx="5"/>
          </p:nvPr>
        </p:nvSpPr>
        <p:spPr/>
        <p:txBody>
          <a:bodyPr/>
          <a:lstStyle/>
          <a:p>
            <a:fld id="{8954E32A-327F-AF4B-8E1F-209FBF93D26D}" type="slidenum">
              <a:rPr lang="nl-NL" smtClean="0"/>
              <a:t>26</a:t>
            </a:fld>
            <a:endParaRPr lang="nl-NL" dirty="0"/>
          </a:p>
        </p:txBody>
      </p:sp>
    </p:spTree>
    <p:extLst>
      <p:ext uri="{BB962C8B-B14F-4D97-AF65-F5344CB8AC3E}">
        <p14:creationId xmlns:p14="http://schemas.microsoft.com/office/powerpoint/2010/main" val="1719543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Jeroen</a:t>
            </a:r>
          </a:p>
          <a:p>
            <a:r>
              <a:rPr lang="en-US" dirty="0"/>
              <a:t>For the imputing the missing data, we used several methods</a:t>
            </a:r>
          </a:p>
          <a:p>
            <a:endParaRPr lang="en-US" dirty="0"/>
          </a:p>
          <a:p>
            <a:r>
              <a:rPr lang="en-US" dirty="0"/>
              <a:t>KNN</a:t>
            </a:r>
          </a:p>
          <a:p>
            <a:pPr marL="171450" indent="-171450">
              <a:buFont typeface="Arial" panose="020B0604020202020204" pitchFamily="34" charset="0"/>
              <a:buChar char="•"/>
            </a:pPr>
            <a:r>
              <a:rPr lang="en-US" dirty="0"/>
              <a:t>Uses mean of K nearest </a:t>
            </a:r>
            <a:r>
              <a:rPr lang="en-US" dirty="0" err="1"/>
              <a:t>neighours</a:t>
            </a:r>
            <a:endParaRPr lang="en-US" dirty="0"/>
          </a:p>
          <a:p>
            <a:pPr marL="171450" indent="-171450">
              <a:buFont typeface="Arial" panose="020B0604020202020204" pitchFamily="34" charset="0"/>
              <a:buChar char="•"/>
            </a:pPr>
            <a:r>
              <a:rPr lang="en-US" dirty="0"/>
              <a:t>See figure right side</a:t>
            </a:r>
            <a:r>
              <a:rPr lang="en-US" b="1" dirty="0"/>
              <a:t>, green dot</a:t>
            </a:r>
            <a:r>
              <a:rPr lang="en-US" dirty="0"/>
              <a:t> is </a:t>
            </a:r>
            <a:r>
              <a:rPr lang="en-US" b="1" dirty="0"/>
              <a:t>missing</a:t>
            </a:r>
            <a:r>
              <a:rPr lang="en-US" dirty="0"/>
              <a:t> let’s say K= 3, the mean is taken from the values of the inner circle</a:t>
            </a:r>
          </a:p>
          <a:p>
            <a:pPr marL="171450" indent="-171450">
              <a:buFont typeface="Arial" panose="020B0604020202020204" pitchFamily="34" charset="0"/>
              <a:buChar char="•"/>
            </a:pPr>
            <a:r>
              <a:rPr lang="en-US" dirty="0"/>
              <a:t> very computational expensive and take a long time to compute</a:t>
            </a:r>
          </a:p>
          <a:p>
            <a:pPr marL="171450" indent="-171450">
              <a:buFont typeface="Arial" panose="020B0604020202020204" pitchFamily="34" charset="0"/>
              <a:buChar char="•"/>
            </a:pPr>
            <a:r>
              <a:rPr lang="en-US" dirty="0"/>
              <a:t>Only run until the 5000 patient's dataset (~13h)</a:t>
            </a:r>
          </a:p>
          <a:p>
            <a:pPr marL="171450" indent="-171450">
              <a:buFont typeface="Arial" panose="020B0604020202020204" pitchFamily="34" charset="0"/>
              <a:buChar char="•"/>
            </a:pPr>
            <a:r>
              <a:rPr lang="en-US" dirty="0"/>
              <a:t>It uses the K samples that close to the missing value to fill it</a:t>
            </a:r>
          </a:p>
          <a:p>
            <a:pPr marL="171450" indent="-171450">
              <a:buFont typeface="Arial" panose="020B0604020202020204" pitchFamily="34" charset="0"/>
              <a:buChar char="•"/>
            </a:pPr>
            <a:r>
              <a:rPr lang="en-GB" b="0" i="0" dirty="0">
                <a:solidFill>
                  <a:srgbClr val="595858"/>
                </a:solidFill>
                <a:effectLst/>
                <a:latin typeface="roboto" panose="020B0604020202020204" pitchFamily="2" charset="0"/>
              </a:rPr>
              <a:t>‘k’ samples in the dataset that are similar or close in the space. </a:t>
            </a:r>
          </a:p>
          <a:p>
            <a:pPr marL="0" indent="0">
              <a:buFont typeface="Arial" panose="020B0604020202020204" pitchFamily="34" charset="0"/>
              <a:buNone/>
            </a:pPr>
            <a:r>
              <a:rPr lang="en-GB" b="0" i="0" dirty="0">
                <a:solidFill>
                  <a:srgbClr val="595858"/>
                </a:solidFill>
                <a:effectLst/>
                <a:latin typeface="roboto" panose="020B0604020202020204" pitchFamily="2" charset="0"/>
              </a:rPr>
              <a:t>Then we use these ‘k’ samples to estimate the value of the missing data points. missing values imputed using the mean value of the ‘k’-</a:t>
            </a:r>
            <a:r>
              <a:rPr lang="en-GB" b="0" i="0" dirty="0" err="1">
                <a:solidFill>
                  <a:srgbClr val="595858"/>
                </a:solidFill>
                <a:effectLst/>
                <a:latin typeface="roboto" panose="020B0604020202020204" pitchFamily="2" charset="0"/>
              </a:rPr>
              <a:t>neighbors</a:t>
            </a:r>
            <a:r>
              <a:rPr lang="en-GB" b="0" i="0" dirty="0">
                <a:solidFill>
                  <a:srgbClr val="595858"/>
                </a:solidFill>
                <a:effectLst/>
                <a:latin typeface="roboto" panose="020B0604020202020204" pitchFamily="2" charset="0"/>
              </a:rPr>
              <a:t> found in the dataset.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Mean:</a:t>
            </a:r>
          </a:p>
          <a:p>
            <a:pPr marL="171450" indent="-171450">
              <a:buFont typeface="Arial" panose="020B0604020202020204" pitchFamily="34" charset="0"/>
              <a:buChar char="•"/>
            </a:pPr>
            <a:r>
              <a:rPr lang="en-US" dirty="0"/>
              <a:t>Filling with the mean of the feature column</a:t>
            </a:r>
          </a:p>
          <a:p>
            <a:pPr marL="171450" indent="-171450">
              <a:buFont typeface="Arial" panose="020B0604020202020204" pitchFamily="34" charset="0"/>
              <a:buChar char="•"/>
            </a:pPr>
            <a:r>
              <a:rPr lang="en-US" dirty="0"/>
              <a:t>Run on Different patient sizes</a:t>
            </a:r>
          </a:p>
          <a:p>
            <a:pPr marL="171450" indent="-171450">
              <a:buFont typeface="Arial" panose="020B0604020202020204" pitchFamily="34" charset="0"/>
              <a:buChar char="•"/>
            </a:pPr>
            <a:r>
              <a:rPr lang="en-US" dirty="0"/>
              <a:t>In the table, the missing values are filled with the mean of the feature (column)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27</a:t>
            </a:fld>
            <a:endParaRPr lang="nl-NL" dirty="0"/>
          </a:p>
        </p:txBody>
      </p:sp>
    </p:spTree>
    <p:extLst>
      <p:ext uri="{BB962C8B-B14F-4D97-AF65-F5344CB8AC3E}">
        <p14:creationId xmlns:p14="http://schemas.microsoft.com/office/powerpoint/2010/main" val="3581233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Jeroen</a:t>
            </a:r>
          </a:p>
          <a:p>
            <a:r>
              <a:rPr lang="en-US" dirty="0"/>
              <a:t>Discuss of Zero Filling</a:t>
            </a:r>
          </a:p>
          <a:p>
            <a:r>
              <a:rPr lang="en-US" dirty="0" err="1"/>
              <a:t>DecisionTree</a:t>
            </a:r>
            <a:r>
              <a:rPr lang="en-US" dirty="0"/>
              <a:t> achieves highest mean utility score</a:t>
            </a:r>
          </a:p>
          <a:p>
            <a:endParaRPr lang="en-US" dirty="0"/>
          </a:p>
          <a:p>
            <a:r>
              <a:rPr lang="en-US" dirty="0"/>
              <a:t>Method that replaces </a:t>
            </a:r>
            <a:r>
              <a:rPr lang="en-US" dirty="0" err="1"/>
              <a:t>NaN</a:t>
            </a:r>
            <a:r>
              <a:rPr lang="en-US" dirty="0"/>
              <a:t> values with 0</a:t>
            </a:r>
          </a:p>
          <a:p>
            <a:r>
              <a:rPr lang="en-US" dirty="0" err="1"/>
              <a:t>Set_A</a:t>
            </a:r>
            <a:r>
              <a:rPr lang="en-US" dirty="0"/>
              <a:t>: data from hospital 1 (20,336 patients)</a:t>
            </a:r>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28</a:t>
            </a:fld>
            <a:endParaRPr lang="nl-NL" dirty="0"/>
          </a:p>
        </p:txBody>
      </p:sp>
    </p:spTree>
    <p:extLst>
      <p:ext uri="{BB962C8B-B14F-4D97-AF65-F5344CB8AC3E}">
        <p14:creationId xmlns:p14="http://schemas.microsoft.com/office/powerpoint/2010/main" val="4047345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Jeroen</a:t>
            </a:r>
          </a:p>
          <a:p>
            <a:r>
              <a:rPr lang="en-GB" dirty="0"/>
              <a:t>The table shows the results of the 4 different methods for filling the missing data. </a:t>
            </a:r>
          </a:p>
          <a:p>
            <a:r>
              <a:rPr lang="en-GB" dirty="0"/>
              <a:t>Zero and mean filling achieves the highest average utility score. </a:t>
            </a:r>
          </a:p>
          <a:p>
            <a:r>
              <a:rPr lang="en-GB" dirty="0"/>
              <a:t>We use different classifiers but due to time we only show the best results</a:t>
            </a:r>
            <a:r>
              <a:rPr lang="en-GB"/>
              <a:t>, </a:t>
            </a:r>
            <a:r>
              <a:rPr lang="en-GB" sz="1800">
                <a:effectLst/>
                <a:latin typeface="Segoe UI" panose="020B0502040204020203" pitchFamily="34" charset="0"/>
              </a:rPr>
              <a:t>"</a:t>
            </a:r>
            <a:r>
              <a:rPr lang="en-GB" sz="1800" dirty="0">
                <a:effectLst/>
                <a:latin typeface="Segoe UI" panose="020B0502040204020203" pitchFamily="34" charset="0"/>
              </a:rPr>
              <a:t>For time purposes, we are not going to discus them."</a:t>
            </a:r>
            <a:endParaRPr lang="en-GB" dirty="0"/>
          </a:p>
          <a:p>
            <a:r>
              <a:rPr lang="en-GB"/>
              <a:t>Refer </a:t>
            </a:r>
            <a:r>
              <a:rPr lang="en-GB" dirty="0"/>
              <a:t>to </a:t>
            </a:r>
            <a:r>
              <a:rPr lang="en-GB"/>
              <a:t>Thesis</a:t>
            </a:r>
            <a:endParaRPr lang="en-GB" dirty="0"/>
          </a:p>
          <a:p>
            <a:r>
              <a:rPr lang="en-GB" dirty="0"/>
              <a:t>The classifier is the best presents the decision tree classifier in all 4 filling methods.</a:t>
            </a:r>
          </a:p>
          <a:p>
            <a:r>
              <a:rPr lang="en-GB" dirty="0"/>
              <a:t>Next, college Rui is discuss the experiments &amp; Results for reliably predict sepsis</a:t>
            </a:r>
          </a:p>
          <a:p>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29</a:t>
            </a:fld>
            <a:endParaRPr lang="nl-NL" dirty="0"/>
          </a:p>
        </p:txBody>
      </p:sp>
    </p:spTree>
    <p:extLst>
      <p:ext uri="{BB962C8B-B14F-4D97-AF65-F5344CB8AC3E}">
        <p14:creationId xmlns:p14="http://schemas.microsoft.com/office/powerpoint/2010/main" val="1132879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Jeroen</a:t>
            </a:r>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3</a:t>
            </a:fld>
            <a:endParaRPr lang="nl-NL" dirty="0"/>
          </a:p>
        </p:txBody>
      </p:sp>
    </p:spTree>
    <p:extLst>
      <p:ext uri="{BB962C8B-B14F-4D97-AF65-F5344CB8AC3E}">
        <p14:creationId xmlns:p14="http://schemas.microsoft.com/office/powerpoint/2010/main" val="2849409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r>
              <a:rPr lang="en-US" dirty="0"/>
              <a:t>After </a:t>
            </a:r>
            <a:r>
              <a:rPr lang="en-US" altLang="zh-CN" dirty="0"/>
              <a:t>experiments for</a:t>
            </a:r>
            <a:r>
              <a:rPr lang="en-US" dirty="0"/>
              <a:t> the data filling method, we come to developing the algorithm for reliably predicting sepsis.</a:t>
            </a:r>
          </a:p>
          <a:p>
            <a:pPr marL="0" indent="0">
              <a:buFont typeface="+mj-lt"/>
              <a:buNone/>
            </a:pPr>
            <a:r>
              <a:rPr lang="en-US" dirty="0"/>
              <a:t>To improve the utility score further, we came up with many different methods to add into our algorithm. Here </a:t>
            </a:r>
            <a:r>
              <a:rPr lang="en-US"/>
              <a:t>we chose</a:t>
            </a:r>
            <a:r>
              <a:rPr lang="en-US" dirty="0"/>
              <a:t> three to present. They are </a:t>
            </a:r>
            <a:r>
              <a:rPr lang="en-GB" dirty="0"/>
              <a:t>Dropping columns with too many missing values, Adding SIRS score and Adding sliding window attributes.</a:t>
            </a:r>
          </a:p>
          <a:p>
            <a:pPr marL="0" indent="0">
              <a:buFont typeface="+mj-lt"/>
              <a:buNone/>
            </a:pPr>
            <a:r>
              <a:rPr lang="en-GB" dirty="0"/>
              <a:t>SIRS is an abbreviations I will introduce it later. </a:t>
            </a:r>
            <a:endParaRPr lang="en-GB"/>
          </a:p>
          <a:p>
            <a:pPr marL="0" indent="0">
              <a:buFont typeface="+mj-lt"/>
              <a:buNone/>
            </a:pPr>
            <a:r>
              <a:rPr lang="en-GB"/>
              <a:t>We </a:t>
            </a:r>
            <a:r>
              <a:rPr lang="en-GB" dirty="0"/>
              <a:t>add these methods one by one to the algorithm and run the model training test, if the utility score increases, we will keep this method, otherwise, we won’t integrate this methods into our algorithm</a:t>
            </a:r>
            <a:r>
              <a:rPr lang="en-GB"/>
              <a:t>. </a:t>
            </a:r>
            <a:r>
              <a:rPr lang="en-GB" dirty="0"/>
              <a:t>In this way we only integrate the helpful methods into our algorithm, and we can achieve the </a:t>
            </a:r>
            <a:r>
              <a:rPr lang="en-GB"/>
              <a:t>highest utility</a:t>
            </a:r>
            <a:r>
              <a:rPr lang="en-GB" dirty="0"/>
              <a:t> score at </a:t>
            </a:r>
            <a:r>
              <a:rPr lang="en-GB"/>
              <a:t>last.</a:t>
            </a:r>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30</a:t>
            </a:fld>
            <a:endParaRPr lang="nl-NL" dirty="0"/>
          </a:p>
        </p:txBody>
      </p:sp>
    </p:spTree>
    <p:extLst>
      <p:ext uri="{BB962C8B-B14F-4D97-AF65-F5344CB8AC3E}">
        <p14:creationId xmlns:p14="http://schemas.microsoft.com/office/powerpoint/2010/main" val="3074790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method </a:t>
            </a:r>
            <a:r>
              <a:rPr lang="en-US"/>
              <a:t>is dropping </a:t>
            </a:r>
            <a:r>
              <a:rPr lang="en-US" dirty="0"/>
              <a:t>columns with too many missing values. </a:t>
            </a:r>
            <a:r>
              <a:rPr lang="en-US"/>
              <a:t>Many columns from the dataset are severely </a:t>
            </a:r>
            <a:r>
              <a:rPr lang="en-US">
                <a:solidFill>
                  <a:sysClr val="windowText" lastClr="000000"/>
                </a:solidFill>
              </a:rPr>
              <a:t>missing</a:t>
            </a:r>
            <a:r>
              <a:rPr lang="en-US" dirty="0">
                <a:solidFill>
                  <a:sysClr val="windowText" lastClr="000000"/>
                </a:solidFill>
              </a:rPr>
              <a:t> - </a:t>
            </a:r>
            <a:r>
              <a:rPr lang="en-US"/>
              <a:t>more than 90% of the data is missing.</a:t>
            </a:r>
            <a:r>
              <a:rPr lang="en-US" dirty="0"/>
              <a:t> In the total </a:t>
            </a:r>
            <a:r>
              <a:rPr lang="en-US"/>
              <a:t>42 columns</a:t>
            </a:r>
            <a:r>
              <a:rPr lang="en-US" dirty="0"/>
              <a:t>, 26 columns are severely missing.</a:t>
            </a:r>
            <a:r>
              <a:rPr lang="en-US"/>
              <a:t> </a:t>
            </a:r>
            <a:r>
              <a:rPr lang="en-US" dirty="0"/>
              <a:t>These columns contain little useful information. </a:t>
            </a:r>
            <a:r>
              <a:rPr lang="en-US"/>
              <a:t>After </a:t>
            </a:r>
            <a:r>
              <a:rPr lang="en-US" dirty="0"/>
              <a:t>data filling, most values are either 0 </a:t>
            </a:r>
            <a:r>
              <a:rPr lang="en-US"/>
              <a:t>or </a:t>
            </a:r>
            <a:r>
              <a:rPr lang="en-US" dirty="0"/>
              <a:t>the repetition of </a:t>
            </a:r>
            <a:r>
              <a:rPr lang="en-US"/>
              <a:t>a certain number </a:t>
            </a:r>
            <a:r>
              <a:rPr lang="en-US" dirty="0"/>
              <a:t>of </a:t>
            </a:r>
            <a:r>
              <a:rPr lang="en-US"/>
              <a:t>values.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They </a:t>
            </a:r>
            <a:r>
              <a:rPr lang="en-US" dirty="0"/>
              <a:t>are unhelpful for the </a:t>
            </a:r>
            <a:r>
              <a:rPr lang="en-US"/>
              <a:t>sepsis detection</a:t>
            </a:r>
            <a:r>
              <a:rPr lang="en-US" dirty="0"/>
              <a:t> algorithm training, so maybe it’s better to remove them.</a:t>
            </a:r>
            <a:endParaRPr lang="en-US"/>
          </a:p>
          <a:p>
            <a:endParaRPr lang="en-US"/>
          </a:p>
        </p:txBody>
      </p:sp>
      <p:sp>
        <p:nvSpPr>
          <p:cNvPr id="4" name="Slide Number Placeholder 3"/>
          <p:cNvSpPr>
            <a:spLocks noGrp="1"/>
          </p:cNvSpPr>
          <p:nvPr>
            <p:ph type="sldNum" sz="quarter" idx="5"/>
          </p:nvPr>
        </p:nvSpPr>
        <p:spPr/>
        <p:txBody>
          <a:bodyPr/>
          <a:lstStyle/>
          <a:p>
            <a:fld id="{8954E32A-327F-AF4B-8E1F-209FBF93D26D}" type="slidenum">
              <a:rPr lang="nl-NL" smtClean="0"/>
              <a:t>31</a:t>
            </a:fld>
            <a:endParaRPr lang="nl-NL" dirty="0"/>
          </a:p>
        </p:txBody>
      </p:sp>
    </p:spTree>
    <p:extLst>
      <p:ext uri="{BB962C8B-B14F-4D97-AF65-F5344CB8AC3E}">
        <p14:creationId xmlns:p14="http://schemas.microsoft.com/office/powerpoint/2010/main" val="2954005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tried dropping columns with missing ratios higher than 90%, 91% 92% and so on. </a:t>
            </a:r>
            <a:r>
              <a:rPr lang="en-US"/>
              <a:t>We </a:t>
            </a:r>
            <a:r>
              <a:rPr lang="en-US" dirty="0"/>
              <a:t>also tried them with different data filling methods we </a:t>
            </a:r>
            <a:r>
              <a:rPr lang="en-US"/>
              <a:t>talked before.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only the results with forward filling plus zero filling data filling methods is shown. After dropping columns, it performed better than zero filling or mean filling</a:t>
            </a:r>
            <a:r>
              <a:rPr lang="en-US"/>
              <a:t>. </a:t>
            </a:r>
            <a:r>
              <a:rPr lang="en-US" dirty="0"/>
              <a:t>From the results we can see, the performance improves. The best performance </a:t>
            </a:r>
            <a:r>
              <a:rPr lang="en-US"/>
              <a:t>is </a:t>
            </a:r>
            <a:r>
              <a:rPr lang="en-US" dirty="0"/>
              <a:t>achieved when dropping columns with missing ratios &gt; 91%, the utility score is 0.101. This is the highest score now.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dropping columns with missing ratio lager than 92%, the utility score is nearly the same. We will keep it as an option for the later experiments.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fld id="{8954E32A-327F-AF4B-8E1F-209FBF93D26D}" type="slidenum">
              <a:rPr lang="nl-NL" smtClean="0"/>
              <a:t>32</a:t>
            </a:fld>
            <a:endParaRPr lang="nl-NL" dirty="0"/>
          </a:p>
        </p:txBody>
      </p:sp>
    </p:spTree>
    <p:extLst>
      <p:ext uri="{BB962C8B-B14F-4D97-AF65-F5344CB8AC3E}">
        <p14:creationId xmlns:p14="http://schemas.microsoft.com/office/powerpoint/2010/main" val="2688156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from now on, dropping columns with missing ratio with 91%or 92% is included in our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33</a:t>
            </a:fld>
            <a:endParaRPr lang="nl-NL" dirty="0"/>
          </a:p>
        </p:txBody>
      </p:sp>
    </p:spTree>
    <p:extLst>
      <p:ext uri="{BB962C8B-B14F-4D97-AF65-F5344CB8AC3E}">
        <p14:creationId xmlns:p14="http://schemas.microsoft.com/office/powerpoint/2010/main" val="2341472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r>
              <a:rPr lang="en-US" dirty="0"/>
              <a:t>The second method we tried is </a:t>
            </a:r>
            <a:r>
              <a:rPr lang="en-GB" dirty="0"/>
              <a:t>adding SIRS score.</a:t>
            </a:r>
            <a:endParaRPr lang="en-US" dirty="0"/>
          </a:p>
          <a:p>
            <a:r>
              <a:rPr lang="en-US" dirty="0"/>
              <a:t>SIRS score is Systemic inflammatory response syndrome score, it was once used in the definition of sepsis and related to sepsis detection. It is calculated based on 4 measurement. The table shows four conditions,  SIRS score equals </a:t>
            </a:r>
            <a:r>
              <a:rPr lang="en-US" altLang="zh-CN" dirty="0"/>
              <a:t>how many conditions are met, thus </a:t>
            </a:r>
            <a:r>
              <a:rPr lang="en-US" altLang="zh-CN"/>
              <a:t>ranging from 0 to 4.</a:t>
            </a:r>
            <a:endParaRPr lang="en-US"/>
          </a:p>
        </p:txBody>
      </p:sp>
      <p:sp>
        <p:nvSpPr>
          <p:cNvPr id="4" name="Slide Number Placeholder 3"/>
          <p:cNvSpPr>
            <a:spLocks noGrp="1"/>
          </p:cNvSpPr>
          <p:nvPr>
            <p:ph type="sldNum" sz="quarter" idx="5"/>
          </p:nvPr>
        </p:nvSpPr>
        <p:spPr/>
        <p:txBody>
          <a:bodyPr/>
          <a:lstStyle/>
          <a:p>
            <a:fld id="{8954E32A-327F-AF4B-8E1F-209FBF93D26D}" type="slidenum">
              <a:rPr lang="nl-NL" smtClean="0"/>
              <a:t>34</a:t>
            </a:fld>
            <a:endParaRPr lang="nl-NL" dirty="0"/>
          </a:p>
        </p:txBody>
      </p:sp>
    </p:spTree>
    <p:extLst>
      <p:ext uri="{BB962C8B-B14F-4D97-AF65-F5344CB8AC3E}">
        <p14:creationId xmlns:p14="http://schemas.microsoft.com/office/powerpoint/2010/main" val="481461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a:t>here we </a:t>
            </a:r>
            <a:r>
              <a:rPr lang="en-US" dirty="0"/>
              <a:t>Calculate the SIRS score and add it as an attribute </a:t>
            </a:r>
            <a:r>
              <a:rPr lang="en-US"/>
              <a:t>for each sample</a:t>
            </a:r>
            <a:r>
              <a:rPr lang="en-US" dirty="0"/>
              <a:t> , the utility score decreases. Thus, adding SIRS score is unhelpful and will not be included in the algorithm.</a:t>
            </a:r>
          </a:p>
        </p:txBody>
      </p:sp>
      <p:sp>
        <p:nvSpPr>
          <p:cNvPr id="4" name="Slide Number Placeholder 3"/>
          <p:cNvSpPr>
            <a:spLocks noGrp="1"/>
          </p:cNvSpPr>
          <p:nvPr>
            <p:ph type="sldNum" sz="quarter" idx="5"/>
          </p:nvPr>
        </p:nvSpPr>
        <p:spPr/>
        <p:txBody>
          <a:bodyPr/>
          <a:lstStyle/>
          <a:p>
            <a:fld id="{8954E32A-327F-AF4B-8E1F-209FBF93D26D}" type="slidenum">
              <a:rPr lang="nl-NL" smtClean="0"/>
              <a:t>35</a:t>
            </a:fld>
            <a:endParaRPr lang="nl-NL" dirty="0"/>
          </a:p>
        </p:txBody>
      </p:sp>
    </p:spTree>
    <p:extLst>
      <p:ext uri="{BB962C8B-B14F-4D97-AF65-F5344CB8AC3E}">
        <p14:creationId xmlns:p14="http://schemas.microsoft.com/office/powerpoint/2010/main" val="26559975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Rui:</a:t>
                </a:r>
              </a:p>
              <a:p>
                <a:r>
                  <a:rPr lang="en-US" dirty="0"/>
                  <a:t>At last we tried </a:t>
                </a:r>
                <a:r>
                  <a:rPr lang="en-GB" dirty="0"/>
                  <a:t>adding sliding window attributes.</a:t>
                </a:r>
                <a:endParaRPr lang="en-US" dirty="0"/>
              </a:p>
              <a:p>
                <a:r>
                  <a:rPr lang="en-US" dirty="0"/>
                  <a:t>To include longitudinal information for each patient, using sliding window is the best candidate. Our Sliding window is performed on the 8 vital signs. From</a:t>
                </a:r>
                <a:r>
                  <a:rPr lang="en-US" baseline="0" dirty="0"/>
                  <a:t> the table we can see each </a:t>
                </a:r>
                <a:r>
                  <a:rPr lang="en-US" baseline="0"/>
                  <a:t>vita sign and </a:t>
                </a:r>
                <a:r>
                  <a:rPr lang="en-US" baseline="0" dirty="0"/>
                  <a:t>its corresponding missing rate, they </a:t>
                </a:r>
                <a:r>
                  <a:rPr lang="en-US" dirty="0"/>
                  <a:t>are not </a:t>
                </a:r>
                <a:r>
                  <a:rPr lang="en-US"/>
                  <a:t>severely</a:t>
                </a:r>
                <a:r>
                  <a:rPr lang="en-US" dirty="0"/>
                  <a:t> missing except the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EtCO</m:t>
                        </m:r>
                      </m:e>
                      <m:sub>
                        <m:r>
                          <a:rPr lang="en-US" b="0" i="0" smtClean="0">
                            <a:latin typeface="Cambria Math" panose="02040503050406030204" pitchFamily="18" charset="0"/>
                          </a:rPr>
                          <m:t>2</m:t>
                        </m:r>
                      </m:sub>
                    </m:sSub>
                  </m:oMath>
                </a14:m>
                <a:r>
                  <a:rPr lang="en-US" dirty="0"/>
                  <a:t>. </a:t>
                </a:r>
              </a:p>
            </p:txBody>
          </p:sp>
        </mc:Choice>
        <mc:Fallback xmlns="">
          <p:sp>
            <p:nvSpPr>
              <p:cNvPr id="3" name="Notes Placeholder 2"/>
              <p:cNvSpPr>
                <a:spLocks noGrp="1"/>
              </p:cNvSpPr>
              <p:nvPr>
                <p:ph type="body" idx="1"/>
              </p:nvPr>
            </p:nvSpPr>
            <p:spPr/>
            <p:txBody>
              <a:bodyPr/>
              <a:lstStyle/>
              <a:p>
                <a:r>
                  <a:rPr lang="en-US" dirty="0"/>
                  <a:t>Rui:</a:t>
                </a:r>
              </a:p>
              <a:p>
                <a:r>
                  <a:rPr lang="en-US" dirty="0"/>
                  <a:t>To include longitudinal information for each patient, using sliding window is necessary. Sliding window is performed on 8 vital signs. They are not </a:t>
                </a:r>
                <a:r>
                  <a:rPr lang="en-US" dirty="0" err="1"/>
                  <a:t>servely</a:t>
                </a:r>
                <a:r>
                  <a:rPr lang="en-US" dirty="0"/>
                  <a:t> missing except </a:t>
                </a:r>
                <a:r>
                  <a:rPr lang="en-US" b="0" i="0">
                    <a:latin typeface="Cambria Math" panose="02040503050406030204" pitchFamily="18" charset="0"/>
                  </a:rPr>
                  <a:t>EtCO_2</a:t>
                </a:r>
                <a:r>
                  <a:rPr lang="en-US" dirty="0"/>
                  <a:t>. </a:t>
                </a:r>
              </a:p>
            </p:txBody>
          </p:sp>
        </mc:Fallback>
      </mc:AlternateContent>
      <p:sp>
        <p:nvSpPr>
          <p:cNvPr id="4" name="Slide Number Placeholder 3"/>
          <p:cNvSpPr>
            <a:spLocks noGrp="1"/>
          </p:cNvSpPr>
          <p:nvPr>
            <p:ph type="sldNum" sz="quarter" idx="5"/>
          </p:nvPr>
        </p:nvSpPr>
        <p:spPr/>
        <p:txBody>
          <a:bodyPr/>
          <a:lstStyle/>
          <a:p>
            <a:fld id="{8954E32A-327F-AF4B-8E1F-209FBF93D26D}" type="slidenum">
              <a:rPr lang="nl-NL" smtClean="0"/>
              <a:t>36</a:t>
            </a:fld>
            <a:endParaRPr lang="nl-NL" dirty="0"/>
          </a:p>
        </p:txBody>
      </p:sp>
    </p:spTree>
    <p:extLst>
      <p:ext uri="{BB962C8B-B14F-4D97-AF65-F5344CB8AC3E}">
        <p14:creationId xmlns:p14="http://schemas.microsoft.com/office/powerpoint/2010/main" val="480741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Rui:</a:t>
            </a:r>
          </a:p>
          <a:p>
            <a:r>
              <a:rPr lang="en-US" dirty="0"/>
              <a:t>Here 6 </a:t>
            </a:r>
            <a:r>
              <a:rPr lang="en-US"/>
              <a:t>different attributes of </a:t>
            </a:r>
            <a:r>
              <a:rPr lang="en-US" dirty="0"/>
              <a:t>the sliding window are chosen. </a:t>
            </a:r>
            <a:r>
              <a:rPr lang="en-US"/>
              <a:t>They are </a:t>
            </a:r>
            <a:r>
              <a:rPr lang="en-US" dirty="0"/>
              <a:t>the measurement for the last hour, min value, max value, </a:t>
            </a:r>
            <a:r>
              <a:rPr lang="en-US"/>
              <a:t>the difference</a:t>
            </a:r>
            <a:r>
              <a:rPr lang="en-US" dirty="0"/>
              <a:t> of the min and </a:t>
            </a:r>
            <a:r>
              <a:rPr lang="en-US"/>
              <a:t>max value,  </a:t>
            </a:r>
            <a:r>
              <a:rPr lang="en-US" dirty="0"/>
              <a:t>the</a:t>
            </a:r>
            <a:r>
              <a:rPr lang="en-US"/>
              <a:t> average</a:t>
            </a:r>
            <a:r>
              <a:rPr lang="en-US" dirty="0"/>
              <a:t> and standard derivation for the last 6 hours measurement. The right </a:t>
            </a:r>
            <a:r>
              <a:rPr lang="en-US"/>
              <a:t>chart gives an example of</a:t>
            </a:r>
            <a:r>
              <a:rPr lang="en-US" dirty="0"/>
              <a:t> how they are calculated. </a:t>
            </a:r>
            <a:endParaRPr lang="en-US"/>
          </a:p>
        </p:txBody>
      </p:sp>
      <p:sp>
        <p:nvSpPr>
          <p:cNvPr id="4" name="Slide Number Placeholder 3"/>
          <p:cNvSpPr>
            <a:spLocks noGrp="1"/>
          </p:cNvSpPr>
          <p:nvPr>
            <p:ph type="sldNum" sz="quarter" idx="5"/>
          </p:nvPr>
        </p:nvSpPr>
        <p:spPr/>
        <p:txBody>
          <a:bodyPr/>
          <a:lstStyle/>
          <a:p>
            <a:fld id="{8954E32A-327F-AF4B-8E1F-209FBF93D26D}" type="slidenum">
              <a:rPr lang="nl-NL" smtClean="0"/>
              <a:t>37</a:t>
            </a:fld>
            <a:endParaRPr lang="nl-NL" dirty="0"/>
          </a:p>
        </p:txBody>
      </p:sp>
    </p:spTree>
    <p:extLst>
      <p:ext uri="{BB962C8B-B14F-4D97-AF65-F5344CB8AC3E}">
        <p14:creationId xmlns:p14="http://schemas.microsoft.com/office/powerpoint/2010/main" val="689401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r>
              <a:rPr lang="en-US" dirty="0"/>
              <a:t>Here, we add the 6 sliding window attributes one by one, keeping the helpful one and remove the unhelpful. At last,  we achieved an improved utility score. Adding the min, max and Minmaxdiff gives a big improvement on the utility score. Adding the std doesn’t have an obvious influence on the performance. This table is with dropping columns with missing ratios &gt; 91%. We will also try dropping columns with missing ratios &gt;  92% in the next slide.</a:t>
            </a:r>
          </a:p>
        </p:txBody>
      </p:sp>
      <p:sp>
        <p:nvSpPr>
          <p:cNvPr id="4" name="Slide Number Placeholder 3"/>
          <p:cNvSpPr>
            <a:spLocks noGrp="1"/>
          </p:cNvSpPr>
          <p:nvPr>
            <p:ph type="sldNum" sz="quarter" idx="5"/>
          </p:nvPr>
        </p:nvSpPr>
        <p:spPr/>
        <p:txBody>
          <a:bodyPr/>
          <a:lstStyle/>
          <a:p>
            <a:fld id="{8954E32A-327F-AF4B-8E1F-209FBF93D26D}" type="slidenum">
              <a:rPr lang="nl-NL" smtClean="0"/>
              <a:t>38</a:t>
            </a:fld>
            <a:endParaRPr lang="nl-NL" dirty="0"/>
          </a:p>
        </p:txBody>
      </p:sp>
    </p:spTree>
    <p:extLst>
      <p:ext uri="{BB962C8B-B14F-4D97-AF65-F5344CB8AC3E}">
        <p14:creationId xmlns:p14="http://schemas.microsoft.com/office/powerpoint/2010/main" val="4276575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r>
              <a:rPr lang="en-US" dirty="0"/>
              <a:t>Here after dropping columns with missing ratios &gt;  92%, and adding the std sliding window attribute, the utility score improves further to 0.127. This is the best utility score we achieved for our master thesis. </a:t>
            </a:r>
          </a:p>
        </p:txBody>
      </p:sp>
      <p:sp>
        <p:nvSpPr>
          <p:cNvPr id="4" name="Slide Number Placeholder 3"/>
          <p:cNvSpPr>
            <a:spLocks noGrp="1"/>
          </p:cNvSpPr>
          <p:nvPr>
            <p:ph type="sldNum" sz="quarter" idx="5"/>
          </p:nvPr>
        </p:nvSpPr>
        <p:spPr/>
        <p:txBody>
          <a:bodyPr/>
          <a:lstStyle/>
          <a:p>
            <a:fld id="{8954E32A-327F-AF4B-8E1F-209FBF93D26D}" type="slidenum">
              <a:rPr lang="nl-NL" smtClean="0"/>
              <a:t>39</a:t>
            </a:fld>
            <a:endParaRPr lang="nl-NL" dirty="0"/>
          </a:p>
        </p:txBody>
      </p:sp>
    </p:spTree>
    <p:extLst>
      <p:ext uri="{BB962C8B-B14F-4D97-AF65-F5344CB8AC3E}">
        <p14:creationId xmlns:p14="http://schemas.microsoft.com/office/powerpoint/2010/main" val="208332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a:t>
            </a:r>
            <a:r>
              <a:rPr lang="nl-BE" dirty="0" err="1"/>
              <a:t>this</a:t>
            </a:r>
            <a:r>
              <a:rPr lang="nl-BE" dirty="0"/>
              <a:t> thesis, we </a:t>
            </a:r>
            <a:r>
              <a:rPr lang="nl-BE" dirty="0" err="1"/>
              <a:t>will</a:t>
            </a:r>
            <a:r>
              <a:rPr lang="nl-BE" dirty="0"/>
              <a:t> </a:t>
            </a:r>
            <a:r>
              <a:rPr lang="nl-BE" dirty="0" err="1"/>
              <a:t>with</a:t>
            </a:r>
            <a:r>
              <a:rPr lang="nl-BE" dirty="0"/>
              <a:t> 2 </a:t>
            </a:r>
            <a:r>
              <a:rPr lang="nl-BE" dirty="0" err="1"/>
              <a:t>develop</a:t>
            </a:r>
            <a:r>
              <a:rPr lang="nl-BE" dirty="0"/>
              <a:t> </a:t>
            </a:r>
            <a:r>
              <a:rPr lang="nl-BE" dirty="0" err="1"/>
              <a:t>algortihm</a:t>
            </a:r>
            <a:r>
              <a:rPr lang="nl-BE" dirty="0"/>
              <a:t> </a:t>
            </a:r>
            <a:r>
              <a:rPr lang="nl-BE" dirty="0" err="1"/>
              <a:t>to</a:t>
            </a:r>
            <a:r>
              <a:rPr lang="nl-BE" dirty="0"/>
              <a:t> </a:t>
            </a:r>
            <a:r>
              <a:rPr lang="nl-BE" dirty="0" err="1"/>
              <a:t>predcict</a:t>
            </a:r>
            <a:r>
              <a:rPr lang="nl-BE" dirty="0"/>
              <a:t> </a:t>
            </a:r>
            <a:r>
              <a:rPr lang="nl-BE" dirty="0" err="1"/>
              <a:t>onset</a:t>
            </a:r>
            <a:r>
              <a:rPr lang="nl-BE" dirty="0"/>
              <a:t> of sepsis</a:t>
            </a:r>
          </a:p>
          <a:p>
            <a:r>
              <a:rPr lang="nl-BE" dirty="0" err="1"/>
              <a:t>Based</a:t>
            </a:r>
            <a:r>
              <a:rPr lang="nl-BE" dirty="0"/>
              <a:t> </a:t>
            </a:r>
            <a:r>
              <a:rPr lang="nl-BE" dirty="0" err="1"/>
              <a:t>ourselves</a:t>
            </a:r>
            <a:r>
              <a:rPr lang="nl-BE" dirty="0"/>
              <a:t> on dataset on </a:t>
            </a:r>
            <a:r>
              <a:rPr lang="nl-BE" dirty="0" err="1"/>
              <a:t>challenge</a:t>
            </a:r>
            <a:r>
              <a:rPr lang="nl-BE" dirty="0"/>
              <a:t> in </a:t>
            </a:r>
            <a:r>
              <a:rPr lang="nl-BE" dirty="0" err="1"/>
              <a:t>the</a:t>
            </a:r>
            <a:r>
              <a:rPr lang="nl-BE" dirty="0"/>
              <a:t> past</a:t>
            </a:r>
          </a:p>
          <a:p>
            <a:r>
              <a:rPr lang="en-GB" dirty="0"/>
              <a:t>Try to match the score </a:t>
            </a:r>
          </a:p>
        </p:txBody>
      </p:sp>
      <p:sp>
        <p:nvSpPr>
          <p:cNvPr id="4" name="Slide Number Placeholder 3"/>
          <p:cNvSpPr>
            <a:spLocks noGrp="1"/>
          </p:cNvSpPr>
          <p:nvPr>
            <p:ph type="sldNum" sz="quarter" idx="5"/>
          </p:nvPr>
        </p:nvSpPr>
        <p:spPr/>
        <p:txBody>
          <a:bodyPr/>
          <a:lstStyle/>
          <a:p>
            <a:fld id="{8954E32A-327F-AF4B-8E1F-209FBF93D26D}" type="slidenum">
              <a:rPr lang="nl-NL" smtClean="0"/>
              <a:t>4</a:t>
            </a:fld>
            <a:endParaRPr lang="nl-NL" dirty="0"/>
          </a:p>
        </p:txBody>
      </p:sp>
    </p:spTree>
    <p:extLst>
      <p:ext uri="{BB962C8B-B14F-4D97-AF65-F5344CB8AC3E}">
        <p14:creationId xmlns:p14="http://schemas.microsoft.com/office/powerpoint/2010/main" val="622698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r>
              <a:rPr lang="en-US" dirty="0"/>
              <a:t>After the above experiments, in conclusion, </a:t>
            </a:r>
            <a:r>
              <a:rPr lang="en-US" altLang="zh-CN" dirty="0"/>
              <a:t>the final algorithm looks like this. With dropping columns and adding sliding window attributes, the utility score is increased to 0.127.</a:t>
            </a:r>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40</a:t>
            </a:fld>
            <a:endParaRPr lang="nl-NL" dirty="0"/>
          </a:p>
        </p:txBody>
      </p:sp>
    </p:spTree>
    <p:extLst>
      <p:ext uri="{BB962C8B-B14F-4D97-AF65-F5344CB8AC3E}">
        <p14:creationId xmlns:p14="http://schemas.microsoft.com/office/powerpoint/2010/main" val="2778783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r>
              <a:rPr lang="en-US" dirty="0"/>
              <a:t>As we discussed before, the full dataset is composed of two different dataset, set A and set B. Before, we combined them together to be the full dataset to train a more general algorithm. Here, we tested the final algorithm separately on </a:t>
            </a:r>
            <a:r>
              <a:rPr lang="en-US" dirty="0" err="1"/>
              <a:t>setA</a:t>
            </a:r>
            <a:r>
              <a:rPr lang="en-US" dirty="0"/>
              <a:t> and </a:t>
            </a:r>
            <a:r>
              <a:rPr lang="en-US" dirty="0" err="1"/>
              <a:t>setB</a:t>
            </a:r>
            <a:r>
              <a:rPr lang="en-US" dirty="0"/>
              <a:t>. You can see the utility score is not as that high as that of the full data set. This means there is a big difference between </a:t>
            </a:r>
            <a:r>
              <a:rPr lang="en-US" dirty="0" err="1"/>
              <a:t>setA</a:t>
            </a:r>
            <a:r>
              <a:rPr lang="en-US" dirty="0"/>
              <a:t> and </a:t>
            </a:r>
            <a:r>
              <a:rPr lang="en-US" dirty="0" err="1"/>
              <a:t>setB</a:t>
            </a:r>
            <a:r>
              <a:rPr lang="en-US" dirty="0"/>
              <a:t>. </a:t>
            </a:r>
          </a:p>
        </p:txBody>
      </p:sp>
      <p:sp>
        <p:nvSpPr>
          <p:cNvPr id="4" name="Slide Number Placeholder 3"/>
          <p:cNvSpPr>
            <a:spLocks noGrp="1"/>
          </p:cNvSpPr>
          <p:nvPr>
            <p:ph type="sldNum" sz="quarter" idx="5"/>
          </p:nvPr>
        </p:nvSpPr>
        <p:spPr/>
        <p:txBody>
          <a:bodyPr/>
          <a:lstStyle/>
          <a:p>
            <a:fld id="{8954E32A-327F-AF4B-8E1F-209FBF93D26D}" type="slidenum">
              <a:rPr lang="nl-NL" smtClean="0"/>
              <a:t>41</a:t>
            </a:fld>
            <a:endParaRPr lang="nl-NL" dirty="0"/>
          </a:p>
        </p:txBody>
      </p:sp>
    </p:spTree>
    <p:extLst>
      <p:ext uri="{BB962C8B-B14F-4D97-AF65-F5344CB8AC3E}">
        <p14:creationId xmlns:p14="http://schemas.microsoft.com/office/powerpoint/2010/main" val="45305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Rui: </a:t>
            </a:r>
          </a:p>
          <a:p>
            <a:r>
              <a:rPr lang="nl-BE" dirty="0"/>
              <a:t>In </a:t>
            </a:r>
            <a:r>
              <a:rPr lang="nl-BE" dirty="0" err="1"/>
              <a:t>conslusion</a:t>
            </a:r>
            <a:r>
              <a:rPr lang="nl-BE" dirty="0"/>
              <a:t>, </a:t>
            </a:r>
            <a:r>
              <a:rPr lang="en-US" dirty="0"/>
              <a:t>the Forward + Zero Filling stands out to be a better data filling method. Together with dropping columns with missing ratio larger than </a:t>
            </a:r>
            <a:r>
              <a:rPr lang="en-US"/>
              <a:t>92</a:t>
            </a:r>
            <a:r>
              <a:rPr lang="en-US" dirty="0"/>
              <a:t>% , adding the sliding window attributes, decision tree training model and </a:t>
            </a:r>
            <a:r>
              <a:rPr lang="en-US" dirty="0" err="1"/>
              <a:t>Kfold</a:t>
            </a:r>
            <a:r>
              <a:rPr lang="en-US" dirty="0"/>
              <a:t> with 5, we achieved the utility score of 0.127 at last for our master 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my colleague Jeroen will discuss about the further improvements we achieved after the submission of the thesis.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nl-BE" dirty="0"/>
          </a:p>
          <a:p>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42</a:t>
            </a:fld>
            <a:endParaRPr lang="nl-NL" dirty="0"/>
          </a:p>
        </p:txBody>
      </p:sp>
    </p:spTree>
    <p:extLst>
      <p:ext uri="{BB962C8B-B14F-4D97-AF65-F5344CB8AC3E}">
        <p14:creationId xmlns:p14="http://schemas.microsoft.com/office/powerpoint/2010/main" val="2985041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Jeroen</a:t>
            </a:r>
          </a:p>
          <a:p>
            <a:r>
              <a:rPr lang="en-US" dirty="0"/>
              <a:t>Since the dataset is balanced, we opted to balance the amount of sepsis patients to the same level as the non-sepsis patient</a:t>
            </a:r>
          </a:p>
          <a:p>
            <a:r>
              <a:rPr lang="en-US" dirty="0"/>
              <a:t>Results of balancing dataset using sliding window </a:t>
            </a:r>
            <a:r>
              <a:rPr lang="en-GB" sz="1200" b="1" kern="1200" dirty="0">
                <a:solidFill>
                  <a:schemeClr val="lt1"/>
                </a:solidFill>
                <a:effectLst/>
                <a:latin typeface="+mn-lt"/>
                <a:ea typeface="+mn-ea"/>
                <a:cs typeface="+mn-cs"/>
              </a:rPr>
              <a:t>LAST-MIN-MAX-MEAN</a:t>
            </a:r>
          </a:p>
          <a:p>
            <a:r>
              <a:rPr lang="en-GB" sz="1200" b="1" kern="1200" dirty="0">
                <a:solidFill>
                  <a:schemeClr val="lt1"/>
                </a:solidFill>
                <a:effectLst/>
                <a:latin typeface="+mn-lt"/>
                <a:ea typeface="+mn-ea"/>
                <a:cs typeface="+mn-cs"/>
              </a:rPr>
              <a:t>Balance </a:t>
            </a:r>
            <a:r>
              <a:rPr lang="en-GB" sz="1200" b="1" kern="1200" dirty="0" err="1">
                <a:solidFill>
                  <a:schemeClr val="lt1"/>
                </a:solidFill>
                <a:effectLst/>
                <a:latin typeface="+mn-lt"/>
                <a:ea typeface="+mn-ea"/>
                <a:cs typeface="+mn-cs"/>
              </a:rPr>
              <a:t>Set_A</a:t>
            </a:r>
            <a:endParaRPr lang="en-GB" sz="1200" b="1" kern="1200" dirty="0">
              <a:solidFill>
                <a:schemeClr val="lt1"/>
              </a:solidFill>
              <a:effectLst/>
              <a:latin typeface="+mn-lt"/>
              <a:ea typeface="+mn-ea"/>
              <a:cs typeface="+mn-cs"/>
            </a:endParaRPr>
          </a:p>
          <a:p>
            <a:pPr marL="0" algn="just" rtl="0" eaLnBrk="1" fontAlgn="ctr" latinLnBrk="0" hangingPunct="1">
              <a:lnSpc>
                <a:spcPct val="115000"/>
              </a:lnSpc>
              <a:spcBef>
                <a:spcPts val="0"/>
              </a:spcBef>
              <a:spcAft>
                <a:spcPts val="600"/>
              </a:spcAft>
            </a:pPr>
            <a:r>
              <a:rPr lang="en-GB" sz="1800" b="0" i="0" u="none" strike="noStrike" kern="1200" dirty="0">
                <a:solidFill>
                  <a:srgbClr val="FFFFFF"/>
                </a:solidFill>
                <a:effectLst/>
                <a:latin typeface="Arial" panose="020B0604020202020204" pitchFamily="34" charset="0"/>
              </a:rPr>
              <a:t>F1Score_std: 0.024-0.0097-0.0062-0.0049</a:t>
            </a:r>
            <a:endParaRPr lang="en-GB" sz="1800" b="0" i="0" u="none" strike="noStrike" dirty="0">
              <a:effectLst/>
              <a:latin typeface="Arial" panose="020B0604020202020204" pitchFamily="34" charset="0"/>
            </a:endParaRPr>
          </a:p>
          <a:p>
            <a:pPr marL="0" algn="just" rtl="0" eaLnBrk="1" fontAlgn="ctr" latinLnBrk="0" hangingPunct="1">
              <a:lnSpc>
                <a:spcPct val="115000"/>
              </a:lnSpc>
              <a:spcBef>
                <a:spcPts val="0"/>
              </a:spcBef>
              <a:spcAft>
                <a:spcPts val="600"/>
              </a:spcAft>
            </a:pPr>
            <a:r>
              <a:rPr lang="en-GB" sz="1800" b="0" i="0" u="none" strike="noStrike" kern="1200" dirty="0" err="1">
                <a:solidFill>
                  <a:srgbClr val="FFFFFF"/>
                </a:solidFill>
                <a:effectLst/>
                <a:latin typeface="Arial" panose="020B0604020202020204" pitchFamily="34" charset="0"/>
              </a:rPr>
              <a:t>AUROC_mean</a:t>
            </a:r>
            <a:r>
              <a:rPr lang="en-GB" sz="1800" b="0" i="0" u="none" strike="noStrike" kern="1200" dirty="0">
                <a:solidFill>
                  <a:srgbClr val="FFFFFF"/>
                </a:solidFill>
                <a:effectLst/>
                <a:latin typeface="Arial" panose="020B0604020202020204" pitchFamily="34" charset="0"/>
              </a:rPr>
              <a:t> 0.0 - 0.5918-0.7719-0.7609</a:t>
            </a:r>
            <a:endParaRPr lang="en-GB" sz="1800" b="0" i="0" u="none" strike="noStrike" dirty="0">
              <a:effectLst/>
              <a:latin typeface="Arial" panose="020B0604020202020204" pitchFamily="34" charset="0"/>
            </a:endParaRPr>
          </a:p>
          <a:p>
            <a:pPr marL="0" algn="just" rtl="0" eaLnBrk="1" fontAlgn="ctr" latinLnBrk="0" hangingPunct="1">
              <a:lnSpc>
                <a:spcPct val="115000"/>
              </a:lnSpc>
              <a:spcBef>
                <a:spcPts val="0"/>
              </a:spcBef>
              <a:spcAft>
                <a:spcPts val="600"/>
              </a:spcAft>
            </a:pPr>
            <a:r>
              <a:rPr lang="en-GB" sz="1800" b="0" i="0" u="none" strike="noStrike" kern="1200" dirty="0" err="1">
                <a:solidFill>
                  <a:srgbClr val="FFFFFF"/>
                </a:solidFill>
                <a:effectLst/>
                <a:latin typeface="Arial" panose="020B0604020202020204" pitchFamily="34" charset="0"/>
              </a:rPr>
              <a:t>AUPRC_mean</a:t>
            </a:r>
            <a:r>
              <a:rPr lang="en-GB" sz="1800" b="0" i="0" u="none" strike="noStrike" kern="1200" dirty="0">
                <a:solidFill>
                  <a:srgbClr val="FFFFFF"/>
                </a:solidFill>
                <a:effectLst/>
                <a:latin typeface="Arial" panose="020B0604020202020204" pitchFamily="34" charset="0"/>
              </a:rPr>
              <a:t>: </a:t>
            </a:r>
            <a:r>
              <a:rPr lang="en-GB" sz="1800" b="0" i="0" u="none" strike="noStrike" kern="1200" dirty="0">
                <a:solidFill>
                  <a:srgbClr val="2F4D5D"/>
                </a:solidFill>
                <a:effectLst/>
                <a:latin typeface="Arial" panose="020B0604020202020204" pitchFamily="34" charset="0"/>
              </a:rPr>
              <a:t>0.0-0.0418-0.0956-0.0883</a:t>
            </a:r>
          </a:p>
          <a:p>
            <a:pPr marL="0" marR="0" lvl="0" indent="0" algn="just" defTabSz="914400" rtl="0" eaLnBrk="1" fontAlgn="ctr" latinLnBrk="0" hangingPunct="1">
              <a:lnSpc>
                <a:spcPct val="115000"/>
              </a:lnSpc>
              <a:spcBef>
                <a:spcPts val="0"/>
              </a:spcBef>
              <a:spcAft>
                <a:spcPts val="600"/>
              </a:spcAft>
              <a:buClrTx/>
              <a:buSzTx/>
              <a:buFontTx/>
              <a:buNone/>
              <a:tabLst/>
              <a:defRPr/>
            </a:pPr>
            <a:r>
              <a:rPr lang="en-GB" sz="1800" b="0" i="0" u="none" strike="noStrike" kern="1200" dirty="0" err="1">
                <a:solidFill>
                  <a:srgbClr val="FFFFFF"/>
                </a:solidFill>
                <a:effectLst/>
                <a:latin typeface="Arial" panose="020B0604020202020204" pitchFamily="34" charset="0"/>
              </a:rPr>
              <a:t>Accuracy_std</a:t>
            </a:r>
            <a:r>
              <a:rPr lang="en-GB" sz="1800" b="0" i="0" u="none" strike="noStrike" kern="1200" dirty="0">
                <a:solidFill>
                  <a:srgbClr val="FFFFFF"/>
                </a:solidFill>
                <a:effectLst/>
                <a:latin typeface="Arial" panose="020B0604020202020204" pitchFamily="34" charset="0"/>
              </a:rPr>
              <a:t>: 0.0047-0.0087-0.0123-0.0084</a:t>
            </a:r>
            <a:endParaRPr lang="en-GB" sz="1800" b="0" i="0" u="none" strike="noStrike" dirty="0">
              <a:effectLst/>
              <a:latin typeface="Arial" panose="020B0604020202020204" pitchFamily="34" charset="0"/>
            </a:endParaRPr>
          </a:p>
          <a:p>
            <a:pPr marL="0" algn="just" rtl="0" eaLnBrk="1" fontAlgn="ctr" latinLnBrk="0" hangingPunct="1">
              <a:lnSpc>
                <a:spcPct val="115000"/>
              </a:lnSpc>
              <a:spcBef>
                <a:spcPts val="0"/>
              </a:spcBef>
              <a:spcAft>
                <a:spcPts val="600"/>
              </a:spcAft>
            </a:pPr>
            <a:endParaRPr lang="en-GB" sz="1800" b="0" i="0" u="none" strike="noStrike" kern="1200" dirty="0">
              <a:solidFill>
                <a:srgbClr val="2F4D5D"/>
              </a:solidFill>
              <a:effectLst/>
              <a:latin typeface="Arial" panose="020B0604020202020204" pitchFamily="34" charset="0"/>
            </a:endParaRPr>
          </a:p>
          <a:p>
            <a:r>
              <a:rPr lang="en-GB" sz="1200" b="1" kern="1200" dirty="0">
                <a:solidFill>
                  <a:schemeClr val="lt1"/>
                </a:solidFill>
                <a:effectLst/>
                <a:latin typeface="+mn-lt"/>
                <a:ea typeface="+mn-ea"/>
                <a:cs typeface="+mn-cs"/>
              </a:rPr>
              <a:t>Balance </a:t>
            </a:r>
            <a:r>
              <a:rPr lang="en-GB" sz="1200" b="1" kern="1200" dirty="0" err="1">
                <a:solidFill>
                  <a:schemeClr val="lt1"/>
                </a:solidFill>
                <a:effectLst/>
                <a:latin typeface="+mn-lt"/>
                <a:ea typeface="+mn-ea"/>
                <a:cs typeface="+mn-cs"/>
              </a:rPr>
              <a:t>Set_B</a:t>
            </a:r>
            <a:r>
              <a:rPr lang="en-GB" sz="1200" b="1" kern="1200" dirty="0">
                <a:solidFill>
                  <a:schemeClr val="lt1"/>
                </a:solidFill>
                <a:effectLst/>
                <a:latin typeface="+mn-lt"/>
                <a:ea typeface="+mn-ea"/>
                <a:cs typeface="+mn-cs"/>
              </a:rPr>
              <a:t>:</a:t>
            </a:r>
          </a:p>
          <a:p>
            <a:pPr marL="0" algn="just" rtl="0" eaLnBrk="1" fontAlgn="ctr" latinLnBrk="0" hangingPunct="1">
              <a:lnSpc>
                <a:spcPct val="115000"/>
              </a:lnSpc>
              <a:spcBef>
                <a:spcPts val="0"/>
              </a:spcBef>
              <a:spcAft>
                <a:spcPts val="600"/>
              </a:spcAft>
            </a:pPr>
            <a:r>
              <a:rPr lang="en-GB" sz="1800" b="0" i="0" u="none" strike="noStrike" kern="1200" dirty="0">
                <a:solidFill>
                  <a:srgbClr val="FFFFFF"/>
                </a:solidFill>
                <a:effectLst/>
                <a:latin typeface="Arial" panose="020B0604020202020204" pitchFamily="34" charset="0"/>
              </a:rPr>
              <a:t>F1Score_std: </a:t>
            </a:r>
            <a:r>
              <a:rPr lang="en-GB" sz="1800" b="0" i="0" u="none" strike="noStrike" kern="1200" dirty="0">
                <a:solidFill>
                  <a:srgbClr val="2F4D5D"/>
                </a:solidFill>
                <a:effectLst/>
                <a:latin typeface="Arial" panose="020B0604020202020204" pitchFamily="34" charset="0"/>
              </a:rPr>
              <a:t>0.0086-0.0061-0.0083-0.006</a:t>
            </a:r>
            <a:endParaRPr lang="en-GB" sz="1800" b="0" i="0" u="none" strike="noStrike" dirty="0">
              <a:effectLst/>
              <a:latin typeface="Arial" panose="020B0604020202020204" pitchFamily="34" charset="0"/>
            </a:endParaRPr>
          </a:p>
          <a:p>
            <a:pPr marL="0" algn="just" rtl="0" eaLnBrk="1" fontAlgn="ctr" latinLnBrk="0" hangingPunct="1">
              <a:lnSpc>
                <a:spcPct val="115000"/>
              </a:lnSpc>
              <a:spcBef>
                <a:spcPts val="0"/>
              </a:spcBef>
              <a:spcAft>
                <a:spcPts val="600"/>
              </a:spcAft>
            </a:pPr>
            <a:r>
              <a:rPr lang="en-GB" sz="1800" b="0" i="0" u="none" strike="noStrike" kern="1200" dirty="0" err="1">
                <a:solidFill>
                  <a:srgbClr val="FFFFFF"/>
                </a:solidFill>
                <a:effectLst/>
                <a:latin typeface="Arial" panose="020B0604020202020204" pitchFamily="34" charset="0"/>
              </a:rPr>
              <a:t>Accuracy_std</a:t>
            </a:r>
            <a:r>
              <a:rPr lang="en-GB" sz="1800" b="0" i="0" u="none" strike="noStrike" kern="1200" dirty="0">
                <a:solidFill>
                  <a:srgbClr val="FFFFFF"/>
                </a:solidFill>
                <a:effectLst/>
                <a:latin typeface="Arial" panose="020B0604020202020204" pitchFamily="34" charset="0"/>
              </a:rPr>
              <a:t>: 0.002-0.0042-0.0088-</a:t>
            </a:r>
            <a:r>
              <a:rPr lang="en-GB" sz="1800" b="0" i="0" u="none" strike="noStrike" kern="1200" dirty="0">
                <a:solidFill>
                  <a:srgbClr val="2F4D5D"/>
                </a:solidFill>
                <a:effectLst/>
                <a:latin typeface="Arial" panose="020B0604020202020204" pitchFamily="34" charset="0"/>
              </a:rPr>
              <a:t>0.0094</a:t>
            </a:r>
            <a:endParaRPr lang="en-GB" sz="1200" b="0" kern="1200" dirty="0">
              <a:solidFill>
                <a:schemeClr val="lt1"/>
              </a:solidFill>
              <a:effectLst/>
              <a:latin typeface="+mn-lt"/>
              <a:ea typeface="+mn-ea"/>
              <a:cs typeface="+mn-cs"/>
            </a:endParaRPr>
          </a:p>
          <a:p>
            <a:pPr marL="0" algn="just" rtl="0" eaLnBrk="1" fontAlgn="ctr" latinLnBrk="0" hangingPunct="1">
              <a:lnSpc>
                <a:spcPct val="115000"/>
              </a:lnSpc>
              <a:spcBef>
                <a:spcPts val="0"/>
              </a:spcBef>
              <a:spcAft>
                <a:spcPts val="600"/>
              </a:spcAft>
            </a:pPr>
            <a:r>
              <a:rPr lang="en-GB" sz="1800" b="0" i="0" u="none" strike="noStrike" kern="1200" dirty="0" err="1">
                <a:solidFill>
                  <a:srgbClr val="FFFFFF"/>
                </a:solidFill>
                <a:effectLst/>
                <a:latin typeface="Arial" panose="020B0604020202020204" pitchFamily="34" charset="0"/>
              </a:rPr>
              <a:t>AUROC_mean</a:t>
            </a:r>
            <a:r>
              <a:rPr lang="en-GB" sz="1800" b="0" i="0" u="none" strike="noStrike" kern="1200" dirty="0">
                <a:solidFill>
                  <a:srgbClr val="FFFFFF"/>
                </a:solidFill>
                <a:effectLst/>
                <a:latin typeface="Arial" panose="020B0604020202020204" pitchFamily="34" charset="0"/>
              </a:rPr>
              <a:t>: </a:t>
            </a:r>
            <a:r>
              <a:rPr lang="en-GB" sz="1800" b="0" i="0" u="none" strike="noStrike" kern="1200" dirty="0">
                <a:solidFill>
                  <a:srgbClr val="2F4D5D"/>
                </a:solidFill>
                <a:effectLst/>
                <a:latin typeface="Arial" panose="020B0604020202020204" pitchFamily="34" charset="0"/>
              </a:rPr>
              <a:t>0.0-0.6008-0.7371-0.7413</a:t>
            </a:r>
            <a:endParaRPr lang="en-GB" sz="1800" b="0" i="0" u="none" strike="noStrike" dirty="0">
              <a:effectLst/>
              <a:latin typeface="Arial" panose="020B0604020202020204" pitchFamily="34" charset="0"/>
            </a:endParaRPr>
          </a:p>
          <a:p>
            <a:pPr marL="0" algn="just" rtl="0" eaLnBrk="1" fontAlgn="ctr" latinLnBrk="0" hangingPunct="1">
              <a:lnSpc>
                <a:spcPct val="115000"/>
              </a:lnSpc>
              <a:spcBef>
                <a:spcPts val="0"/>
              </a:spcBef>
              <a:spcAft>
                <a:spcPts val="600"/>
              </a:spcAft>
            </a:pPr>
            <a:r>
              <a:rPr lang="en-GB" sz="1800" b="0" i="0" u="none" strike="noStrike" kern="1200" dirty="0" err="1">
                <a:solidFill>
                  <a:srgbClr val="FFFFFF"/>
                </a:solidFill>
                <a:effectLst/>
                <a:latin typeface="Arial" panose="020B0604020202020204" pitchFamily="34" charset="0"/>
              </a:rPr>
              <a:t>AUPRC_mean</a:t>
            </a:r>
            <a:r>
              <a:rPr lang="en-GB" sz="1800" b="0" i="0" u="none" strike="noStrike" kern="1200" dirty="0">
                <a:solidFill>
                  <a:srgbClr val="FFFFFF"/>
                </a:solidFill>
                <a:effectLst/>
                <a:latin typeface="Arial" panose="020B0604020202020204" pitchFamily="34" charset="0"/>
              </a:rPr>
              <a:t>: </a:t>
            </a:r>
            <a:r>
              <a:rPr lang="en-GB" sz="1800" b="0" i="0" u="none" strike="noStrike" kern="1200" dirty="0">
                <a:solidFill>
                  <a:srgbClr val="2F4D5D"/>
                </a:solidFill>
                <a:effectLst/>
                <a:latin typeface="Arial" panose="020B0604020202020204" pitchFamily="34" charset="0"/>
              </a:rPr>
              <a:t>0.0-0.0339-0.0591-0.0571</a:t>
            </a:r>
            <a:endParaRPr lang="en-GB" sz="1800" b="0" i="0" u="none" strike="noStrike" dirty="0">
              <a:effectLst/>
              <a:latin typeface="Arial" panose="020B0604020202020204" pitchFamily="34" charset="0"/>
            </a:endParaRPr>
          </a:p>
          <a:p>
            <a:pPr marL="0" algn="just" rtl="0" eaLnBrk="1" fontAlgn="ctr" latinLnBrk="0" hangingPunct="1">
              <a:lnSpc>
                <a:spcPct val="115000"/>
              </a:lnSpc>
              <a:spcBef>
                <a:spcPts val="0"/>
              </a:spcBef>
              <a:spcAft>
                <a:spcPts val="600"/>
              </a:spcAft>
            </a:pPr>
            <a:endParaRPr lang="en-GB" sz="1800" b="0" i="0" u="none" strike="noStrike" dirty="0">
              <a:effectLst/>
              <a:latin typeface="Arial" panose="020B0604020202020204" pitchFamily="34" charset="0"/>
            </a:endParaRPr>
          </a:p>
          <a:p>
            <a:pPr marL="0" algn="just" rtl="0" eaLnBrk="1" fontAlgn="ctr" latinLnBrk="0" hangingPunct="1">
              <a:lnSpc>
                <a:spcPct val="115000"/>
              </a:lnSpc>
              <a:spcBef>
                <a:spcPts val="0"/>
              </a:spcBef>
              <a:spcAft>
                <a:spcPts val="600"/>
              </a:spcAft>
            </a:pPr>
            <a:endParaRPr lang="en-GB"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43</a:t>
            </a:fld>
            <a:endParaRPr lang="nl-NL" dirty="0"/>
          </a:p>
        </p:txBody>
      </p:sp>
    </p:spTree>
    <p:extLst>
      <p:ext uri="{BB962C8B-B14F-4D97-AF65-F5344CB8AC3E}">
        <p14:creationId xmlns:p14="http://schemas.microsoft.com/office/powerpoint/2010/main" val="12195397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Improving utility score using ensemble classifiers</a:t>
            </a:r>
          </a:p>
          <a:p>
            <a:r>
              <a:rPr lang="en-GB" sz="1200" dirty="0"/>
              <a:t>In the 5 fold cross validation loop, the second classifiers used is trained using the errors and faults of the previous classifier</a:t>
            </a:r>
          </a:p>
          <a:p>
            <a:r>
              <a:rPr lang="en-GB" b="0" i="0" dirty="0">
                <a:solidFill>
                  <a:srgbClr val="273239"/>
                </a:solidFill>
                <a:effectLst/>
                <a:latin typeface="urw-din"/>
              </a:rPr>
              <a:t>combining several models</a:t>
            </a:r>
            <a:endParaRPr lang="en-GB" sz="1200" dirty="0"/>
          </a:p>
          <a:p>
            <a:r>
              <a:rPr lang="en-GB" sz="1200" dirty="0"/>
              <a:t>SW-LAST-min-max-mean-</a:t>
            </a:r>
          </a:p>
          <a:p>
            <a:r>
              <a:rPr lang="en-GB" sz="1200" dirty="0"/>
              <a:t>Balanced-(Bagging Classifier): </a:t>
            </a:r>
            <a:r>
              <a:rPr lang="en-GB" b="0" i="0" dirty="0">
                <a:solidFill>
                  <a:srgbClr val="242729"/>
                </a:solidFill>
                <a:effectLst/>
                <a:latin typeface="-apple-system"/>
              </a:rPr>
              <a:t>create balanced samples of input</a:t>
            </a:r>
            <a:endParaRPr lang="en-GB" sz="1200" dirty="0"/>
          </a:p>
          <a:p>
            <a:endParaRPr lang="en-GB" sz="1200" dirty="0"/>
          </a:p>
          <a:p>
            <a:r>
              <a:rPr lang="en-GB" sz="1800" b="0" i="0" u="none" strike="noStrike" dirty="0">
                <a:solidFill>
                  <a:srgbClr val="000000"/>
                </a:solidFill>
                <a:effectLst/>
                <a:latin typeface="Calibri" panose="020F0502020204030204" pitchFamily="34" charset="0"/>
              </a:rPr>
              <a:t>0,7386</a:t>
            </a:r>
            <a:r>
              <a:rPr lang="en-GB" dirty="0"/>
              <a:t> </a:t>
            </a:r>
            <a:r>
              <a:rPr lang="en-GB" sz="1800" b="0" i="0" u="none" strike="noStrike" dirty="0">
                <a:solidFill>
                  <a:srgbClr val="000000"/>
                </a:solidFill>
                <a:effectLst/>
                <a:latin typeface="Calibri" panose="020F0502020204030204" pitchFamily="34" charset="0"/>
              </a:rPr>
              <a:t>0,8337</a:t>
            </a:r>
            <a:r>
              <a:rPr lang="en-GB" dirty="0"/>
              <a:t> </a:t>
            </a:r>
            <a:r>
              <a:rPr lang="en-GB" sz="1800" b="0" i="0" u="none" strike="noStrike" dirty="0">
                <a:solidFill>
                  <a:srgbClr val="000000"/>
                </a:solidFill>
                <a:effectLst/>
                <a:latin typeface="Calibri" panose="020F0502020204030204" pitchFamily="34" charset="0"/>
              </a:rPr>
              <a:t>0,839</a:t>
            </a:r>
            <a:r>
              <a:rPr lang="en-GB" dirty="0"/>
              <a:t> </a:t>
            </a:r>
            <a:r>
              <a:rPr lang="en-GB" sz="1800" b="0" i="0" u="none" strike="noStrike" dirty="0">
                <a:solidFill>
                  <a:srgbClr val="000000"/>
                </a:solidFill>
                <a:effectLst/>
                <a:latin typeface="Calibri" panose="020F0502020204030204" pitchFamily="34" charset="0"/>
              </a:rPr>
              <a:t>0,7431</a:t>
            </a:r>
            <a:r>
              <a:rPr lang="en-GB" dirty="0"/>
              <a:t> </a:t>
            </a:r>
            <a:r>
              <a:rPr lang="en-GB" sz="1800" b="0" i="0" u="none" strike="noStrike" dirty="0">
                <a:solidFill>
                  <a:srgbClr val="000000"/>
                </a:solidFill>
                <a:effectLst/>
                <a:latin typeface="Calibri" panose="020F0502020204030204" pitchFamily="34" charset="0"/>
              </a:rPr>
              <a:t>0,8333</a:t>
            </a:r>
            <a:r>
              <a:rPr lang="en-GB" dirty="0"/>
              <a:t> </a:t>
            </a:r>
            <a:r>
              <a:rPr lang="en-GB" sz="1800" b="0" i="0" u="none" strike="noStrike" dirty="0">
                <a:solidFill>
                  <a:srgbClr val="000000"/>
                </a:solidFill>
                <a:effectLst/>
                <a:latin typeface="Calibri" panose="020F0502020204030204" pitchFamily="34" charset="0"/>
              </a:rPr>
              <a:t>0,8392</a:t>
            </a:r>
            <a:r>
              <a:rPr lang="en-GB" dirty="0"/>
              <a:t> </a:t>
            </a:r>
            <a:r>
              <a:rPr lang="en-GB" sz="1800" b="0" i="0" u="none" strike="noStrike" dirty="0">
                <a:solidFill>
                  <a:srgbClr val="000000"/>
                </a:solidFill>
                <a:effectLst/>
                <a:latin typeface="Calibri" panose="020F0502020204030204" pitchFamily="34" charset="0"/>
              </a:rPr>
              <a:t>0,8344</a:t>
            </a:r>
            <a:r>
              <a:rPr lang="en-GB" dirty="0"/>
              <a:t> </a:t>
            </a:r>
            <a:r>
              <a:rPr lang="en-GB" sz="1800" b="0" i="0" u="none" strike="noStrike" dirty="0">
                <a:solidFill>
                  <a:srgbClr val="000000"/>
                </a:solidFill>
                <a:effectLst/>
                <a:latin typeface="Calibri" panose="020F0502020204030204" pitchFamily="34" charset="0"/>
              </a:rPr>
              <a:t>0,0589</a:t>
            </a:r>
            <a:r>
              <a:rPr lang="en-GB" dirty="0"/>
              <a:t> </a:t>
            </a:r>
            <a:r>
              <a:rPr lang="en-GB" sz="1800" b="0" i="0" u="none" strike="noStrike" dirty="0">
                <a:solidFill>
                  <a:srgbClr val="000000"/>
                </a:solidFill>
                <a:effectLst/>
                <a:latin typeface="Calibri" panose="020F0502020204030204" pitchFamily="34" charset="0"/>
              </a:rPr>
              <a:t>0,1052</a:t>
            </a:r>
            <a:r>
              <a:rPr lang="en-GB" dirty="0"/>
              <a:t> </a:t>
            </a:r>
            <a:r>
              <a:rPr lang="en-GB" sz="1800" b="0" i="0" u="none" strike="noStrike" dirty="0">
                <a:solidFill>
                  <a:srgbClr val="000000"/>
                </a:solidFill>
                <a:effectLst/>
                <a:latin typeface="Calibri" panose="020F0502020204030204" pitchFamily="34" charset="0"/>
              </a:rPr>
              <a:t>0,111</a:t>
            </a:r>
            <a:r>
              <a:rPr lang="en-GB" dirty="0"/>
              <a:t> </a:t>
            </a:r>
            <a:r>
              <a:rPr lang="en-GB" sz="1800" b="0" i="0" u="none" strike="noStrike" dirty="0">
                <a:solidFill>
                  <a:srgbClr val="000000"/>
                </a:solidFill>
                <a:effectLst/>
                <a:latin typeface="Calibri" panose="020F0502020204030204" pitchFamily="34" charset="0"/>
              </a:rPr>
              <a:t>0,0617</a:t>
            </a:r>
            <a:r>
              <a:rPr lang="en-GB" dirty="0"/>
              <a:t> </a:t>
            </a:r>
            <a:r>
              <a:rPr lang="en-GB" sz="1800" b="0" i="0" u="none" strike="noStrike" dirty="0">
                <a:solidFill>
                  <a:srgbClr val="000000"/>
                </a:solidFill>
                <a:effectLst/>
                <a:latin typeface="Calibri" panose="020F0502020204030204" pitchFamily="34" charset="0"/>
              </a:rPr>
              <a:t>0,1057</a:t>
            </a:r>
            <a:r>
              <a:rPr lang="en-GB" dirty="0"/>
              <a:t> </a:t>
            </a:r>
            <a:r>
              <a:rPr lang="en-GB" sz="1800" b="0" i="0" u="none" strike="noStrike" dirty="0">
                <a:solidFill>
                  <a:srgbClr val="000000"/>
                </a:solidFill>
                <a:effectLst/>
                <a:latin typeface="Calibri" panose="020F0502020204030204" pitchFamily="34" charset="0"/>
              </a:rPr>
              <a:t>0,1127</a:t>
            </a:r>
            <a:r>
              <a:rPr lang="en-GB" dirty="0"/>
              <a:t> </a:t>
            </a:r>
            <a:r>
              <a:rPr lang="en-GB" sz="1800" b="0" i="0" u="none" strike="noStrike" dirty="0">
                <a:solidFill>
                  <a:srgbClr val="000000"/>
                </a:solidFill>
                <a:effectLst/>
                <a:latin typeface="Calibri" panose="020F0502020204030204" pitchFamily="34" charset="0"/>
              </a:rPr>
              <a:t>0,1081</a:t>
            </a:r>
            <a:r>
              <a:rPr lang="en-GB" dirty="0"/>
              <a:t> </a:t>
            </a:r>
          </a:p>
        </p:txBody>
      </p:sp>
      <p:sp>
        <p:nvSpPr>
          <p:cNvPr id="4" name="Slide Number Placeholder 3"/>
          <p:cNvSpPr>
            <a:spLocks noGrp="1"/>
          </p:cNvSpPr>
          <p:nvPr>
            <p:ph type="sldNum" sz="quarter" idx="5"/>
          </p:nvPr>
        </p:nvSpPr>
        <p:spPr/>
        <p:txBody>
          <a:bodyPr/>
          <a:lstStyle/>
          <a:p>
            <a:fld id="{8954E32A-327F-AF4B-8E1F-209FBF93D26D}" type="slidenum">
              <a:rPr lang="nl-NL" smtClean="0"/>
              <a:t>44</a:t>
            </a:fld>
            <a:endParaRPr lang="nl-NL" dirty="0"/>
          </a:p>
        </p:txBody>
      </p:sp>
    </p:spTree>
    <p:extLst>
      <p:ext uri="{BB962C8B-B14F-4D97-AF65-F5344CB8AC3E}">
        <p14:creationId xmlns:p14="http://schemas.microsoft.com/office/powerpoint/2010/main" val="17609103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Jeroen</a:t>
            </a:r>
          </a:p>
          <a:p>
            <a:r>
              <a:rPr lang="nl-BE" dirty="0"/>
              <a:t>Original </a:t>
            </a:r>
            <a:r>
              <a:rPr lang="nl-BE" dirty="0" err="1"/>
              <a:t>utility</a:t>
            </a:r>
            <a:r>
              <a:rPr lang="nl-BE" dirty="0"/>
              <a:t> score 0,127</a:t>
            </a:r>
          </a:p>
          <a:p>
            <a:r>
              <a:rPr lang="nl-BE" dirty="0" err="1"/>
              <a:t>Balancing</a:t>
            </a:r>
            <a:r>
              <a:rPr lang="nl-BE" dirty="0"/>
              <a:t> dataset </a:t>
            </a:r>
            <a:r>
              <a:rPr lang="nl-BE" dirty="0" err="1"/>
              <a:t>achieves</a:t>
            </a:r>
            <a:r>
              <a:rPr lang="nl-BE" dirty="0"/>
              <a:t> </a:t>
            </a:r>
            <a:r>
              <a:rPr lang="nl-BE" dirty="0" err="1"/>
              <a:t>using</a:t>
            </a:r>
            <a:r>
              <a:rPr lang="nl-BE" dirty="0"/>
              <a:t> </a:t>
            </a:r>
            <a:r>
              <a:rPr lang="nl-BE" dirty="0" err="1"/>
              <a:t>oversample</a:t>
            </a:r>
            <a:r>
              <a:rPr lang="nl-BE" dirty="0"/>
              <a:t> </a:t>
            </a:r>
            <a:r>
              <a:rPr lang="nl-BE" dirty="0" err="1"/>
              <a:t>and</a:t>
            </a:r>
            <a:r>
              <a:rPr lang="nl-BE" dirty="0"/>
              <a:t> XGBOOST </a:t>
            </a:r>
          </a:p>
          <a:p>
            <a:r>
              <a:rPr lang="nl-BE" dirty="0" err="1"/>
              <a:t>Utility</a:t>
            </a:r>
            <a:r>
              <a:rPr lang="nl-BE" dirty="0"/>
              <a:t> score of 0,36 </a:t>
            </a:r>
            <a:r>
              <a:rPr lang="nl-BE" dirty="0" err="1"/>
              <a:t>and</a:t>
            </a:r>
            <a:r>
              <a:rPr lang="nl-BE" dirty="0"/>
              <a:t> 0,1405</a:t>
            </a:r>
          </a:p>
          <a:p>
            <a:r>
              <a:rPr lang="nl-BE" dirty="0" err="1"/>
              <a:t>Ututlityy</a:t>
            </a:r>
            <a:r>
              <a:rPr lang="nl-BE" dirty="0"/>
              <a:t> </a:t>
            </a:r>
          </a:p>
          <a:p>
            <a:endParaRPr lang="nl-BE" dirty="0"/>
          </a:p>
          <a:p>
            <a:r>
              <a:rPr lang="nl-BE" dirty="0"/>
              <a:t>Ensemble </a:t>
            </a:r>
            <a:r>
              <a:rPr lang="nl-BE" dirty="0" err="1"/>
              <a:t>classifier</a:t>
            </a:r>
            <a:r>
              <a:rPr lang="nl-BE" dirty="0"/>
              <a:t>: ensemble LGBM</a:t>
            </a:r>
          </a:p>
          <a:p>
            <a:r>
              <a:rPr lang="nl-BE" dirty="0"/>
              <a:t>Set A_-B-full: 0.38-0.282-0.403</a:t>
            </a:r>
          </a:p>
          <a:p>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45</a:t>
            </a:fld>
            <a:endParaRPr lang="nl-NL" dirty="0"/>
          </a:p>
        </p:txBody>
      </p:sp>
    </p:spTree>
    <p:extLst>
      <p:ext uri="{BB962C8B-B14F-4D97-AF65-F5344CB8AC3E}">
        <p14:creationId xmlns:p14="http://schemas.microsoft.com/office/powerpoint/2010/main" val="9180856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Jeroen</a:t>
            </a:r>
          </a:p>
          <a:p>
            <a:endParaRPr lang="en-US" dirty="0"/>
          </a:p>
          <a:p>
            <a:r>
              <a:rPr lang="en-US" dirty="0"/>
              <a:t>Comparison of performance of two classifiers and a baseline  [majority labels]</a:t>
            </a:r>
          </a:p>
          <a:p>
            <a:r>
              <a:rPr lang="en-US" dirty="0"/>
              <a:t>- the error of all the classifiers reduces as we increase the data size;</a:t>
            </a:r>
          </a:p>
          <a:p>
            <a:pPr marL="171450" indent="-171450">
              <a:buFontTx/>
              <a:buChar char="-"/>
            </a:pPr>
            <a:r>
              <a:rPr lang="en-US" dirty="0"/>
              <a:t>Decision trees starts to perform better in terms of accuracy </a:t>
            </a:r>
          </a:p>
          <a:p>
            <a:pPr marL="171450" indent="-171450">
              <a:buFontTx/>
              <a:buChar char="-"/>
            </a:pPr>
            <a:r>
              <a:rPr lang="en-US" dirty="0"/>
              <a:t>Baseline is there because of the imbalanced dataset;</a:t>
            </a:r>
          </a:p>
          <a:p>
            <a:pPr marL="171450" indent="-171450">
              <a:buFontTx/>
              <a:buChar char="-"/>
            </a:pPr>
            <a:endParaRPr lang="en-US" dirty="0"/>
          </a:p>
          <a:p>
            <a:pPr marL="0" indent="0">
              <a:buFontTx/>
              <a:buNone/>
            </a:pPr>
            <a:r>
              <a:rPr lang="en-GB" b="0" i="0" dirty="0">
                <a:solidFill>
                  <a:srgbClr val="D1D2D3"/>
                </a:solidFill>
                <a:effectLst/>
                <a:latin typeface="Slack-Lato"/>
              </a:rPr>
              <a:t>F1-score : (2*precision*recall)/(</a:t>
            </a:r>
            <a:r>
              <a:rPr lang="en-GB" b="0" i="0" dirty="0" err="1">
                <a:solidFill>
                  <a:srgbClr val="D1D2D3"/>
                </a:solidFill>
                <a:effectLst/>
                <a:latin typeface="Slack-Lato"/>
              </a:rPr>
              <a:t>precision+recall</a:t>
            </a:r>
            <a:r>
              <a:rPr lang="en-GB" b="0" i="0" dirty="0">
                <a:solidFill>
                  <a:srgbClr val="D1D2D3"/>
                </a:solidFill>
                <a:effectLst/>
                <a:latin typeface="Slack-Lato"/>
              </a:rPr>
              <a:t>). </a:t>
            </a:r>
          </a:p>
          <a:p>
            <a:pPr marL="171450" indent="-171450">
              <a:buFontTx/>
              <a:buChar char="-"/>
            </a:pPr>
            <a:r>
              <a:rPr lang="en-GB" b="0" i="0" dirty="0">
                <a:solidFill>
                  <a:srgbClr val="D1D2D3"/>
                </a:solidFill>
                <a:effectLst/>
                <a:latin typeface="Slack-Lato"/>
              </a:rPr>
              <a:t>Decision Tree classifier has a higher F1-score. Better suited for getting "better"/ accurate results.</a:t>
            </a:r>
          </a:p>
          <a:p>
            <a:pPr marL="171450" indent="-171450">
              <a:buFontTx/>
              <a:buChar char="-"/>
            </a:pPr>
            <a:r>
              <a:rPr lang="en-GB" dirty="0"/>
              <a:t>precision is the fraction of retrieved documents that are relevant to the query</a:t>
            </a:r>
          </a:p>
          <a:p>
            <a:pPr marL="171450" indent="-171450">
              <a:buFontTx/>
              <a:buChar char="-"/>
            </a:pPr>
            <a:r>
              <a:rPr lang="en-GB" b="0" i="0" dirty="0">
                <a:solidFill>
                  <a:srgbClr val="202122"/>
                </a:solidFill>
                <a:effectLst/>
                <a:latin typeface="Arial" panose="020B0604020202020204" pitchFamily="34" charset="0"/>
              </a:rPr>
              <a:t>Recall: fraction of the relevant documents that are successfully retrieved </a:t>
            </a:r>
            <a:endParaRPr lang="en-GB" dirty="0"/>
          </a:p>
          <a:p>
            <a:pPr marL="0" indent="0">
              <a:buFontTx/>
              <a:buNone/>
            </a:pPr>
            <a:endParaRPr lang="en-US" dirty="0"/>
          </a:p>
          <a:p>
            <a:pPr marL="0" indent="0">
              <a:buFontTx/>
              <a:buNone/>
            </a:pPr>
            <a:r>
              <a:rPr lang="en-US" dirty="0"/>
              <a:t>Logistic Regression: doesn’t perform very well </a:t>
            </a:r>
          </a:p>
          <a:p>
            <a:r>
              <a:rPr lang="en-US" dirty="0"/>
              <a:t>Utility score not yet implemented</a:t>
            </a:r>
          </a:p>
          <a:p>
            <a:pPr>
              <a:lnSpc>
                <a:spcPct val="114000"/>
              </a:lnSpc>
              <a:buFont typeface="Symbol" panose="05050102010706020507" pitchFamily="18" charset="2"/>
              <a:buChar char="Þ"/>
            </a:pPr>
            <a:r>
              <a:rPr lang="en-US" dirty="0"/>
              <a:t> Logistic Regression gives bad performance</a:t>
            </a:r>
          </a:p>
          <a:p>
            <a:pPr>
              <a:lnSpc>
                <a:spcPct val="114000"/>
              </a:lnSpc>
              <a:buFont typeface="Symbol" panose="05050102010706020507" pitchFamily="18" charset="2"/>
              <a:buChar char="Þ"/>
            </a:pPr>
            <a:r>
              <a:rPr lang="en-US" dirty="0"/>
              <a:t> Decision Tree, XGBoost gives better result</a:t>
            </a:r>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47</a:t>
            </a:fld>
            <a:endParaRPr lang="nl-NL" dirty="0"/>
          </a:p>
        </p:txBody>
      </p:sp>
    </p:spTree>
    <p:extLst>
      <p:ext uri="{BB962C8B-B14F-4D97-AF65-F5344CB8AC3E}">
        <p14:creationId xmlns:p14="http://schemas.microsoft.com/office/powerpoint/2010/main" val="33858816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Back up slide for explaining why 6 hours ahead </a:t>
            </a:r>
          </a:p>
          <a:p>
            <a:endParaRPr lang="en-US" noProof="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noProof="0" dirty="0"/>
              <a:t>Explain 6 hours ahead</a:t>
            </a:r>
            <a:endParaRPr lang="en-US" sz="1200" dirty="0"/>
          </a:p>
          <a:p>
            <a:pPr>
              <a:lnSpc>
                <a:spcPct val="114000"/>
              </a:lnSpc>
            </a:pPr>
            <a:r>
              <a:rPr lang="en-GB" dirty="0"/>
              <a:t>Sepsis labels shifted six hours ahead</a:t>
            </a:r>
          </a:p>
          <a:p>
            <a:pPr lvl="1">
              <a:lnSpc>
                <a:spcPct val="114000"/>
              </a:lnSpc>
              <a:buFont typeface="Symbol" panose="05050102010706020507" pitchFamily="18" charset="2"/>
              <a:buChar char="Þ"/>
            </a:pPr>
            <a:r>
              <a:rPr lang="en-US" dirty="0"/>
              <a:t> Predict sepsis 6 </a:t>
            </a:r>
            <a:r>
              <a:rPr lang="en-US"/>
              <a:t>hours early</a:t>
            </a:r>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48</a:t>
            </a:fld>
            <a:endParaRPr lang="nl-NL" dirty="0"/>
          </a:p>
        </p:txBody>
      </p:sp>
    </p:spTree>
    <p:extLst>
      <p:ext uri="{BB962C8B-B14F-4D97-AF65-F5344CB8AC3E}">
        <p14:creationId xmlns:p14="http://schemas.microsoft.com/office/powerpoint/2010/main" val="15043711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KNN: replacing the missing data by mean value of its nearest K neighbors, </a:t>
            </a:r>
            <a:r>
              <a:rPr lang="en-GB" sz="1800" dirty="0">
                <a:effectLst/>
                <a:latin typeface="Segoe UI" panose="020B0502040204020203" pitchFamily="34" charset="0"/>
              </a:rPr>
              <a:t>currently experimenting with it</a:t>
            </a:r>
            <a:endParaRPr lang="en-GB"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Mean: just replace the missing with the overall average mean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Fill up: suppose the data was changing linearly for every patient</a:t>
            </a:r>
          </a:p>
          <a:p>
            <a:endParaRPr lang="en-US" dirty="0"/>
          </a:p>
          <a:p>
            <a:r>
              <a:rPr lang="en-GB" b="0" i="0" dirty="0">
                <a:solidFill>
                  <a:srgbClr val="202122"/>
                </a:solidFill>
                <a:effectLst/>
                <a:latin typeface="Arial" panose="020B0604020202020204" pitchFamily="34" charset="0"/>
              </a:rPr>
              <a:t>Cross validation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Split data into train &amp; test set</a:t>
            </a:r>
          </a:p>
          <a:p>
            <a:endParaRPr lang="en-GB" b="0" i="0" dirty="0">
              <a:solidFill>
                <a:srgbClr val="202122"/>
              </a:solidFill>
              <a:effectLst/>
              <a:latin typeface="Arial" panose="020B0604020202020204" pitchFamily="34" charset="0"/>
            </a:endParaRPr>
          </a:p>
          <a:p>
            <a:r>
              <a:rPr lang="en-GB" dirty="0"/>
              <a:t>estimate how accurately a predictive model will perform in practice</a:t>
            </a:r>
          </a:p>
          <a:p>
            <a:r>
              <a:rPr lang="en-GB" b="0" i="1" dirty="0">
                <a:solidFill>
                  <a:srgbClr val="202122"/>
                </a:solidFill>
                <a:effectLst/>
                <a:latin typeface="Arial" panose="020B0604020202020204" pitchFamily="34" charset="0"/>
              </a:rPr>
              <a:t>known data</a:t>
            </a:r>
            <a:r>
              <a:rPr lang="en-GB" b="0" i="0" dirty="0">
                <a:solidFill>
                  <a:srgbClr val="202122"/>
                </a:solidFill>
                <a:effectLst/>
                <a:latin typeface="Arial" panose="020B0604020202020204" pitchFamily="34" charset="0"/>
              </a:rPr>
              <a:t> on which training is run (</a:t>
            </a:r>
            <a:r>
              <a:rPr lang="en-GB" b="0" i="1" dirty="0">
                <a:solidFill>
                  <a:srgbClr val="202122"/>
                </a:solidFill>
                <a:effectLst/>
                <a:latin typeface="Arial" panose="020B0604020202020204" pitchFamily="34" charset="0"/>
              </a:rPr>
              <a:t>training dataset</a:t>
            </a:r>
            <a:r>
              <a:rPr lang="en-GB" b="0" i="0" dirty="0">
                <a:solidFill>
                  <a:srgbClr val="202122"/>
                </a:solidFill>
                <a:effectLst/>
                <a:latin typeface="Arial" panose="020B0604020202020204" pitchFamily="34" charset="0"/>
              </a:rPr>
              <a:t>), and a dataset of </a:t>
            </a:r>
            <a:r>
              <a:rPr lang="en-GB" b="0" i="1" dirty="0">
                <a:solidFill>
                  <a:srgbClr val="202122"/>
                </a:solidFill>
                <a:effectLst/>
                <a:latin typeface="Arial" panose="020B0604020202020204" pitchFamily="34" charset="0"/>
              </a:rPr>
              <a:t>unknown data</a:t>
            </a:r>
            <a:r>
              <a:rPr lang="en-GB" b="0" i="0" dirty="0">
                <a:solidFill>
                  <a:srgbClr val="202122"/>
                </a:solidFill>
                <a:effectLst/>
                <a:latin typeface="Arial" panose="020B0604020202020204" pitchFamily="34" charset="0"/>
              </a:rPr>
              <a:t> tested against the model is tested</a:t>
            </a:r>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49</a:t>
            </a:fld>
            <a:endParaRPr lang="nl-NL" dirty="0"/>
          </a:p>
        </p:txBody>
      </p:sp>
    </p:spTree>
    <p:extLst>
      <p:ext uri="{BB962C8B-B14F-4D97-AF65-F5344CB8AC3E}">
        <p14:creationId xmlns:p14="http://schemas.microsoft.com/office/powerpoint/2010/main" val="33424267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Jeroen</a:t>
            </a:r>
          </a:p>
          <a:p>
            <a:endParaRPr lang="en-GB" dirty="0"/>
          </a:p>
        </p:txBody>
      </p:sp>
      <p:sp>
        <p:nvSpPr>
          <p:cNvPr id="4" name="Slide Number Placeholder 3"/>
          <p:cNvSpPr>
            <a:spLocks noGrp="1"/>
          </p:cNvSpPr>
          <p:nvPr>
            <p:ph type="sldNum" sz="quarter" idx="5"/>
          </p:nvPr>
        </p:nvSpPr>
        <p:spPr/>
        <p:txBody>
          <a:bodyPr/>
          <a:lstStyle/>
          <a:p>
            <a:fld id="{8954E32A-327F-AF4B-8E1F-209FBF93D26D}" type="slidenum">
              <a:rPr lang="nl-NL" smtClean="0"/>
              <a:t>50</a:t>
            </a:fld>
            <a:endParaRPr lang="nl-NL" dirty="0"/>
          </a:p>
        </p:txBody>
      </p:sp>
    </p:spTree>
    <p:extLst>
      <p:ext uri="{BB962C8B-B14F-4D97-AF65-F5344CB8AC3E}">
        <p14:creationId xmlns:p14="http://schemas.microsoft.com/office/powerpoint/2010/main" val="3683459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Rui: too fast</a:t>
            </a:r>
          </a:p>
          <a:p>
            <a:r>
              <a:rPr lang="en-GB" dirty="0"/>
              <a:t>Sepsis, also called</a:t>
            </a:r>
            <a:r>
              <a:rPr lang="en-US" b="0" i="0" dirty="0">
                <a:solidFill>
                  <a:srgbClr val="202122"/>
                </a:solidFill>
                <a:effectLst/>
                <a:latin typeface="Arial" panose="020B0604020202020204" pitchFamily="34" charset="0"/>
              </a:rPr>
              <a:t>“blood poisoning” ,</a:t>
            </a:r>
            <a:r>
              <a:rPr lang="en-GB" dirty="0"/>
              <a:t>is a life-threatening condition</a:t>
            </a:r>
            <a:r>
              <a:rPr lang="en-US" dirty="0"/>
              <a:t>.</a:t>
            </a:r>
            <a:r>
              <a:rPr lang="en-GB" dirty="0"/>
              <a:t> I</a:t>
            </a:r>
            <a:r>
              <a:rPr lang="en-US" dirty="0"/>
              <a:t>t</a:t>
            </a:r>
            <a:r>
              <a:rPr lang="zh-CN" altLang="en-US" dirty="0"/>
              <a:t> </a:t>
            </a:r>
            <a:r>
              <a:rPr lang="en-US" altLang="zh-CN" dirty="0"/>
              <a:t>is</a:t>
            </a:r>
            <a:r>
              <a:rPr lang="zh-CN" altLang="en-US" dirty="0"/>
              <a:t> </a:t>
            </a:r>
            <a:r>
              <a:rPr lang="en-US" b="0" i="0" dirty="0">
                <a:solidFill>
                  <a:srgbClr val="202122"/>
                </a:solidFill>
                <a:effectLst/>
                <a:latin typeface="Arial" panose="020B0604020202020204" pitchFamily="34" charset="0"/>
              </a:rPr>
              <a:t>an </a:t>
            </a:r>
            <a:r>
              <a:rPr lang="en-US" b="0" i="0" u="none" strike="noStrike" dirty="0">
                <a:solidFill>
                  <a:srgbClr val="0B0080"/>
                </a:solidFill>
                <a:effectLst/>
                <a:latin typeface="Arial" panose="020B0604020202020204" pitchFamily="34" charset="0"/>
                <a:hlinkClick r:id="rId3" tooltip="Immune system"/>
              </a:rPr>
              <a:t>inflammatory immune response</a:t>
            </a:r>
            <a:r>
              <a:rPr lang="en-US" b="0" i="0" dirty="0">
                <a:solidFill>
                  <a:srgbClr val="202122"/>
                </a:solidFill>
                <a:effectLst/>
                <a:latin typeface="Arial" panose="020B0604020202020204" pitchFamily="34" charset="0"/>
              </a:rPr>
              <a:t> triggered by an infection. It always leads to blood leaking and finally organ failure.  </a:t>
            </a:r>
            <a:endParaRPr lang="en-GB" dirty="0"/>
          </a:p>
          <a:p>
            <a:endParaRPr lang="en-GB" dirty="0"/>
          </a:p>
          <a:p>
            <a:endParaRPr lang="en-GB" dirty="0"/>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5</a:t>
            </a:fld>
            <a:endParaRPr lang="nl-NL" dirty="0"/>
          </a:p>
        </p:txBody>
      </p:sp>
    </p:spTree>
    <p:extLst>
      <p:ext uri="{BB962C8B-B14F-4D97-AF65-F5344CB8AC3E}">
        <p14:creationId xmlns:p14="http://schemas.microsoft.com/office/powerpoint/2010/main" val="62564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Rui</a:t>
            </a:r>
            <a:r>
              <a:rPr lang="en-US"/>
              <a:t>:</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Sepsis occurs when </a:t>
            </a:r>
            <a:r>
              <a:rPr lang="en-GB"/>
              <a:t>chemicals </a:t>
            </a:r>
            <a:r>
              <a:rPr lang="en-GB" dirty="0"/>
              <a:t>released into the bloodstream to fight an infection </a:t>
            </a:r>
            <a:r>
              <a:rPr lang="en-GB"/>
              <a:t>trigger inflammatory </a:t>
            </a:r>
            <a:r>
              <a:rPr lang="en-GB" dirty="0"/>
              <a:t>responses throughout the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Inflammatory responses throughout the body </a:t>
            </a:r>
            <a:r>
              <a:rPr lang="en-GB"/>
              <a:t>can damage vital organs.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Thus, it is very dangerous and life threatening. </a:t>
            </a:r>
          </a:p>
          <a:p>
            <a:pPr marL="0" lvl="0" indent="0">
              <a:lnSpc>
                <a:spcPct val="115000"/>
              </a:lnSpc>
              <a:buFont typeface="Symbol" panose="05050102010706020507" pitchFamily="18" charset="2"/>
              <a:buNone/>
            </a:pPr>
            <a:r>
              <a:rPr lang="en-US" dirty="0"/>
              <a:t>There are 3 levels of sepsis: sepsis, severe sepsis, and septic shock, .</a:t>
            </a:r>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6</a:t>
            </a:fld>
            <a:endParaRPr lang="nl-NL" dirty="0"/>
          </a:p>
        </p:txBody>
      </p:sp>
    </p:spTree>
    <p:extLst>
      <p:ext uri="{BB962C8B-B14F-4D97-AF65-F5344CB8AC3E}">
        <p14:creationId xmlns:p14="http://schemas.microsoft.com/office/powerpoint/2010/main" val="1187484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Rui:</a:t>
            </a:r>
          </a:p>
          <a:p>
            <a:r>
              <a:rPr lang="en-GB" dirty="0"/>
              <a:t>Sepsis is </a:t>
            </a:r>
            <a:r>
              <a:rPr lang="en-GB"/>
              <a:t>a </a:t>
            </a:r>
            <a:r>
              <a:rPr lang="en-GB" dirty="0"/>
              <a:t>main death cause</a:t>
            </a:r>
            <a:r>
              <a:rPr lang="en-GB"/>
              <a:t>.  </a:t>
            </a:r>
            <a:r>
              <a:rPr lang="en-GB" dirty="0"/>
              <a:t>Every year, many people suffer and die </a:t>
            </a:r>
            <a:r>
              <a:rPr lang="en-GB"/>
              <a:t>from sepsis.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From historical records,, every 2.8 seconds one patient die from sepsis globally.</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Luckily, </a:t>
            </a:r>
            <a:r>
              <a:rPr lang="en-US" sz="1800" dirty="0">
                <a:effectLst/>
                <a:latin typeface="Segoe UI" panose="020B0502040204020203" pitchFamily="34" charset="0"/>
              </a:rPr>
              <a:t>early detection and treatment can help to improve sepsis outcomes significantly. </a:t>
            </a:r>
          </a:p>
          <a:p>
            <a:r>
              <a:rPr lang="en-US" sz="1800" dirty="0">
                <a:effectLst/>
                <a:latin typeface="Segoe UI" panose="020B0502040204020203" pitchFamily="34" charset="0"/>
              </a:rPr>
              <a:t>From the former research paper, it has been well known that each hour of delayed treatment is associated with roughly an </a:t>
            </a:r>
            <a:r>
              <a:rPr lang="en-US" sz="1800" dirty="0"/>
              <a:t>3.6-9.9%</a:t>
            </a:r>
            <a:r>
              <a:rPr lang="en-US" sz="1800" dirty="0">
                <a:effectLst/>
                <a:latin typeface="Segoe UI" panose="020B0502040204020203" pitchFamily="34" charset="0"/>
              </a:rPr>
              <a:t> increase in mortality rate .</a:t>
            </a:r>
          </a:p>
          <a:p>
            <a:r>
              <a:rPr lang="en-US" sz="1800" dirty="0">
                <a:effectLst/>
                <a:latin typeface="Segoe UI" panose="020B0502040204020203" pitchFamily="34" charset="0"/>
              </a:rPr>
              <a:t>So, it is of vital importance to detect or predict sepsis early.</a:t>
            </a:r>
          </a:p>
          <a:p>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7</a:t>
            </a:fld>
            <a:endParaRPr lang="nl-NL" dirty="0"/>
          </a:p>
        </p:txBody>
      </p:sp>
    </p:spTree>
    <p:extLst>
      <p:ext uri="{BB962C8B-B14F-4D97-AF65-F5344CB8AC3E}">
        <p14:creationId xmlns:p14="http://schemas.microsoft.com/office/powerpoint/2010/main" val="3914017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Rui</a:t>
            </a:r>
          </a:p>
          <a:p>
            <a:r>
              <a:rPr lang="en-US" noProof="0" dirty="0"/>
              <a:t>Next, my colleague Jeroen, will introduce the problem description for our thesis.</a:t>
            </a:r>
          </a:p>
        </p:txBody>
      </p:sp>
      <p:sp>
        <p:nvSpPr>
          <p:cNvPr id="4" name="Slide Number Placeholder 3"/>
          <p:cNvSpPr>
            <a:spLocks noGrp="1"/>
          </p:cNvSpPr>
          <p:nvPr>
            <p:ph type="sldNum" sz="quarter" idx="5"/>
          </p:nvPr>
        </p:nvSpPr>
        <p:spPr/>
        <p:txBody>
          <a:bodyPr/>
          <a:lstStyle/>
          <a:p>
            <a:fld id="{8954E32A-327F-AF4B-8E1F-209FBF93D26D}" type="slidenum">
              <a:rPr lang="nl-NL" smtClean="0"/>
              <a:t>8</a:t>
            </a:fld>
            <a:endParaRPr lang="nl-NL" dirty="0"/>
          </a:p>
        </p:txBody>
      </p:sp>
    </p:spTree>
    <p:extLst>
      <p:ext uri="{BB962C8B-B14F-4D97-AF65-F5344CB8AC3E}">
        <p14:creationId xmlns:p14="http://schemas.microsoft.com/office/powerpoint/2010/main" val="2094301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000" dirty="0"/>
              <a:t>Jeroen</a:t>
            </a:r>
          </a:p>
          <a:p>
            <a:pPr lvl="0"/>
            <a:endParaRPr lang="en-US" sz="2000" dirty="0"/>
          </a:p>
          <a:p>
            <a:pPr lvl="0"/>
            <a:r>
              <a:rPr lang="en-US" sz="2000" dirty="0"/>
              <a:t>Likely previously mentioned, sepsis is a major health concern</a:t>
            </a:r>
          </a:p>
          <a:p>
            <a:pPr lvl="0"/>
            <a:r>
              <a:rPr lang="en-GB" sz="3200" b="0" i="0" dirty="0">
                <a:solidFill>
                  <a:srgbClr val="252525"/>
                </a:solidFill>
                <a:effectLst/>
                <a:latin typeface="Open Sans" panose="020B0606030504020204" pitchFamily="34" charset="0"/>
              </a:rPr>
              <a:t>The early detection of sepsis is the key to help healthcare workers in starting up an efficient treatment for the patient</a:t>
            </a:r>
            <a:endParaRPr lang="en-US" sz="2000" dirty="0"/>
          </a:p>
          <a:p>
            <a:pPr lvl="0"/>
            <a:r>
              <a:rPr lang="en-US" sz="2000" dirty="0"/>
              <a:t>4-8% increase in mortality/hour</a:t>
            </a:r>
          </a:p>
          <a:p>
            <a:pPr lvl="0"/>
            <a:endParaRPr lang="en-US" sz="2000" dirty="0"/>
          </a:p>
          <a:p>
            <a:pPr lvl="0"/>
            <a:r>
              <a:rPr lang="en-US" sz="2000" dirty="0"/>
              <a:t>Late = life-threating</a:t>
            </a:r>
          </a:p>
          <a:p>
            <a:pPr lvl="0"/>
            <a:r>
              <a:rPr lang="en-US" sz="2000" dirty="0"/>
              <a:t>Sepsis prediction for non-sepsis: use limited IC equipment</a:t>
            </a:r>
          </a:p>
          <a:p>
            <a:pPr lvl="0"/>
            <a:r>
              <a:rPr lang="en-US" sz="2000" dirty="0"/>
              <a:t>timely =&gt; prediction too earlier, not helpful, use limited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r>
              <a:rPr lang="en-GB" b="0" i="0" dirty="0">
                <a:solidFill>
                  <a:srgbClr val="212529"/>
                </a:solidFill>
                <a:effectLst/>
                <a:latin typeface="-apple-system"/>
              </a:rPr>
              <a:t>utility function that </a:t>
            </a:r>
            <a:r>
              <a:rPr lang="en-GB" b="1" i="0" dirty="0">
                <a:solidFill>
                  <a:srgbClr val="212529"/>
                </a:solidFill>
                <a:effectLst/>
                <a:latin typeface="-apple-system"/>
              </a:rPr>
              <a:t>rewards early predictions</a:t>
            </a:r>
            <a:r>
              <a:rPr lang="en-GB" b="0" i="0" dirty="0">
                <a:solidFill>
                  <a:srgbClr val="212529"/>
                </a:solidFill>
                <a:effectLst/>
                <a:latin typeface="-apple-system"/>
              </a:rPr>
              <a:t> and </a:t>
            </a:r>
            <a:r>
              <a:rPr lang="en-GB" b="1" i="0" dirty="0">
                <a:solidFill>
                  <a:srgbClr val="212529"/>
                </a:solidFill>
                <a:effectLst/>
                <a:latin typeface="-apple-system"/>
              </a:rPr>
              <a:t>penalizes late predictions as well as false alarms.</a:t>
            </a:r>
          </a:p>
          <a:p>
            <a:r>
              <a:rPr lang="en-GB" b="0" i="0" dirty="0">
                <a:solidFill>
                  <a:srgbClr val="212529"/>
                </a:solidFill>
                <a:effectLst/>
                <a:latin typeface="-apple-system"/>
              </a:rPr>
              <a:t>Sepsis patient= max reward(1,0) 12 before and 3h after Tsepsis</a:t>
            </a:r>
          </a:p>
          <a:p>
            <a:r>
              <a:rPr lang="en-GB" b="0" i="0" dirty="0">
                <a:solidFill>
                  <a:srgbClr val="212529"/>
                </a:solidFill>
                <a:effectLst/>
                <a:latin typeface="-apple-system"/>
              </a:rPr>
              <a:t>Penalize late</a:t>
            </a:r>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9</a:t>
            </a:fld>
            <a:endParaRPr lang="nl-NL" dirty="0"/>
          </a:p>
        </p:txBody>
      </p:sp>
    </p:spTree>
    <p:extLst>
      <p:ext uri="{BB962C8B-B14F-4D97-AF65-F5344CB8AC3E}">
        <p14:creationId xmlns:p14="http://schemas.microsoft.com/office/powerpoint/2010/main" val="30316279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dirty="0"/>
              <a:t>Click icon to add picture</a:t>
            </a:r>
            <a:endParaRPr lang="nl-NL" dirty="0"/>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dia">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ekop">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4" name="Tijdelijke aanduiding voor datum 3"/>
          <p:cNvSpPr>
            <a:spLocks noGrp="1"/>
          </p:cNvSpPr>
          <p:nvPr>
            <p:ph type="dt" sz="half" idx="10"/>
          </p:nvPr>
        </p:nvSpPr>
        <p:spPr/>
        <p:txBody>
          <a:bodyPr/>
          <a:lstStyle/>
          <a:p>
            <a:fld id="{EA3A7081-D270-4FBF-AE40-A52D674243CC}" type="datetime1">
              <a:rPr lang="nl-BE" smtClean="0"/>
              <a:t>4/06/2021</a:t>
            </a:fld>
            <a:endParaRPr lang="nl-NL" dirty="0"/>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ekopWi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5C69415A-EEF6-439C-A913-189A8C067023}" type="datetime1">
              <a:rPr lang="nl-BE" smtClean="0"/>
              <a:t>4/06/2021</a:t>
            </a:fld>
            <a:endParaRPr lang="nl-NL" dirty="0"/>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eldia">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dirty="0"/>
              <a:t>Click icon to add picture</a:t>
            </a:r>
            <a:endParaRPr lang="nl-NL" dirty="0"/>
          </a:p>
        </p:txBody>
      </p:sp>
    </p:spTree>
    <p:extLst>
      <p:ext uri="{BB962C8B-B14F-4D97-AF65-F5344CB8AC3E}">
        <p14:creationId xmlns:p14="http://schemas.microsoft.com/office/powerpoint/2010/main" val="957713341"/>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A7DF125-8D2F-407C-A946-0B214A077F46}" type="datetime1">
              <a:rPr lang="nl-BE" smtClean="0"/>
              <a:t>4/06/2021</a:t>
            </a:fld>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4131517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94A4F625-24B7-4F40-98BC-AFA043082CE9}" type="datetime1">
              <a:rPr lang="nl-BE" smtClean="0"/>
              <a:t>4/06/2021</a:t>
            </a:fld>
            <a:endParaRPr lang="nl-NL" dirty="0"/>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dirty="0"/>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3765740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FA2EC5B9-2DE2-43DC-AAE2-5679419BAC4A}" type="datetime1">
              <a:rPr lang="nl-BE" smtClean="0"/>
              <a:t>4/06/2021</a:t>
            </a:fld>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2952925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AA7DF125-8D2F-407C-A946-0B214A077F46}" type="datetime1">
              <a:rPr lang="nl-BE" smtClean="0"/>
              <a:t>4/06/2021</a:t>
            </a:fld>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2" name="Titel 1"/>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ekop">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FE566779-A426-4C6E-B33F-12BA9B572EC4}" type="datetime1">
              <a:rPr lang="nl-BE" smtClean="0"/>
              <a:t>4/06/2021</a:t>
            </a:fld>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8" name="Picture Placeholder 4"/>
          <p:cNvSpPr>
            <a:spLocks noGrp="1"/>
          </p:cNvSpPr>
          <p:nvPr>
            <p:ph type="pic" sz="quarter" idx="13"/>
          </p:nvPr>
        </p:nvSpPr>
        <p:spPr>
          <a:xfrm>
            <a:off x="7248525" y="584201"/>
            <a:ext cx="4368673" cy="2376000"/>
          </a:xfrm>
        </p:spPr>
        <p:txBody>
          <a:bodyPr/>
          <a:lstStyle/>
          <a:p>
            <a:r>
              <a:rPr lang="en-US" dirty="0"/>
              <a:t>Click icon to add picture</a:t>
            </a:r>
            <a:endParaRPr lang="nl-NL" dirty="0"/>
          </a:p>
        </p:txBody>
      </p:sp>
      <p:sp>
        <p:nvSpPr>
          <p:cNvPr id="9" name="Picture Placeholder 4"/>
          <p:cNvSpPr>
            <a:spLocks noGrp="1"/>
          </p:cNvSpPr>
          <p:nvPr>
            <p:ph type="pic" sz="quarter" idx="14"/>
          </p:nvPr>
        </p:nvSpPr>
        <p:spPr>
          <a:xfrm>
            <a:off x="7248262" y="3248513"/>
            <a:ext cx="4368673" cy="2376000"/>
          </a:xfrm>
        </p:spPr>
        <p:txBody>
          <a:bodyPr/>
          <a:lstStyle/>
          <a:p>
            <a:r>
              <a:rPr lang="en-US" dirty="0"/>
              <a:t>Click icon to add picture</a:t>
            </a:r>
            <a:endParaRPr lang="nl-NL" dirty="0"/>
          </a:p>
        </p:txBody>
      </p:sp>
    </p:spTree>
    <p:extLst>
      <p:ext uri="{BB962C8B-B14F-4D97-AF65-F5344CB8AC3E}">
        <p14:creationId xmlns:p14="http://schemas.microsoft.com/office/powerpoint/2010/main" val="952148524"/>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ekopWit">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E40DF61B-1080-4D20-8EAC-F5AC55182461}" type="datetime1">
              <a:rPr lang="nl-BE" smtClean="0"/>
              <a:t>4/06/2021</a:t>
            </a:fld>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
        <p:nvSpPr>
          <p:cNvPr id="7" name="Picture Placeholder 4"/>
          <p:cNvSpPr>
            <a:spLocks noGrp="1"/>
          </p:cNvSpPr>
          <p:nvPr>
            <p:ph type="pic" sz="quarter" idx="13"/>
          </p:nvPr>
        </p:nvSpPr>
        <p:spPr>
          <a:xfrm>
            <a:off x="7248525" y="584201"/>
            <a:ext cx="4368673" cy="5040312"/>
          </a:xfrm>
        </p:spPr>
        <p:txBody>
          <a:bodyPr/>
          <a:lstStyle/>
          <a:p>
            <a:r>
              <a:rPr lang="en-US" dirty="0"/>
              <a:t>Click icon to add picture</a:t>
            </a:r>
            <a:endParaRPr lang="nl-NL" dirty="0"/>
          </a:p>
        </p:txBody>
      </p:sp>
    </p:spTree>
  </p:cSld>
  <p:clrMapOvr>
    <a:masterClrMapping/>
  </p:clrMapOvr>
  <p:extLst>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94A4F625-24B7-4F40-98BC-AFA043082CE9}" type="datetime1">
              <a:rPr lang="nl-BE" smtClean="0"/>
              <a:t>4/06/2021</a:t>
            </a:fld>
            <a:endParaRPr lang="nl-NL" dirty="0"/>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dirty="0"/>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292342B6-1303-46D4-9581-5E95FC0B22E4}" type="datetime1">
              <a:rPr lang="nl-BE" smtClean="0"/>
              <a:t>4/06/2021</a:t>
            </a:fld>
            <a:endParaRPr lang="nl-NL" dirty="0"/>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dirty="0"/>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A76F3976-FDFC-4D8C-ACD3-BCE6A597C36A}" type="datetime1">
              <a:rPr lang="nl-BE" smtClean="0"/>
              <a:t>4/06/2021</a:t>
            </a:fld>
            <a:endParaRPr lang="nl-NL" dirty="0"/>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dirty="0"/>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5ADFEA79-DE61-4EF0-8C65-B83CEE2687EB}" type="datetime1">
              <a:rPr lang="nl-BE" smtClean="0"/>
              <a:t>4/06/2021</a:t>
            </a:fld>
            <a:endParaRPr lang="nl-NL" dirty="0"/>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dirty="0"/>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kopSlot">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FA2EC5B9-2DE2-43DC-AAE2-5679419BAC4A}" type="datetime1">
              <a:rPr lang="nl-BE" smtClean="0"/>
              <a:t>4/06/2021</a:t>
            </a:fld>
            <a:endParaRPr lang="nl-NL" dirty="0"/>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BB46EC33-4D1A-4426-91DF-270C2E654CCE}" type="datetime1">
              <a:rPr lang="nl-BE" smtClean="0"/>
              <a:t>4/06/2021</a:t>
            </a:fld>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
        <p:nvSpPr>
          <p:cNvPr id="13" name="Tijdelijke aanduiding voor voettekst 4"/>
          <p:cNvSpPr txBox="1">
            <a:spLocks/>
          </p:cNvSpPr>
          <p:nvPr userDrawn="1"/>
        </p:nvSpPr>
        <p:spPr>
          <a:xfrm>
            <a:off x="5222400" y="6192000"/>
            <a:ext cx="5818800" cy="666000"/>
          </a:xfrm>
          <a:prstGeom prst="rect">
            <a:avLst/>
          </a:prstGeom>
        </p:spPr>
        <p:txBody>
          <a:bodyPr vert="horz" lIns="0" tIns="0" rIns="180000" bIns="0" rtlCol="0" anchor="ctr"/>
          <a:lstStyle>
            <a:defPPr>
              <a:defRPr lang="nl-NL"/>
            </a:defPPr>
            <a:lvl1pPr marL="0" algn="r" defTabSz="914400" rtl="0" eaLnBrk="1" latinLnBrk="0" hangingPunct="1">
              <a:defRPr sz="1200" b="1"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400" spc="30" dirty="0"/>
              <a:t>Group T Leuven Campus</a:t>
            </a:r>
          </a:p>
          <a:p>
            <a:r>
              <a:rPr lang="nl-NL" sz="900" b="0" dirty="0"/>
              <a:t>Faculty of Engineering Technology</a:t>
            </a:r>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dirty="0"/>
          </a:p>
        </p:txBody>
      </p:sp>
      <p:pic>
        <p:nvPicPr>
          <p:cNvPr id="8" name="Afbeelding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8C250A7-EEA6-4BD5-AB95-D7BF57F3506B}" type="datetime1">
              <a:rPr lang="nl-BE" smtClean="0"/>
              <a:t>4/06/2021</a:t>
            </a:fld>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
        <p:nvSpPr>
          <p:cNvPr id="10" name="Tijdelijke aanduiding voor voettekst 4"/>
          <p:cNvSpPr txBox="1">
            <a:spLocks/>
          </p:cNvSpPr>
          <p:nvPr userDrawn="1"/>
        </p:nvSpPr>
        <p:spPr>
          <a:xfrm>
            <a:off x="5222400" y="6192000"/>
            <a:ext cx="5818800" cy="666000"/>
          </a:xfrm>
          <a:prstGeom prst="rect">
            <a:avLst/>
          </a:prstGeom>
        </p:spPr>
        <p:txBody>
          <a:bodyPr vert="horz" lIns="0" tIns="0" rIns="180000" bIns="0" rtlCol="0" anchor="ctr"/>
          <a:lstStyle>
            <a:defPPr>
              <a:defRPr lang="nl-NL"/>
            </a:defPPr>
            <a:lvl1pPr marL="0" algn="r" defTabSz="914400" rtl="0" eaLnBrk="1" latinLnBrk="0" hangingPunct="1">
              <a:defRPr sz="1200" b="1"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1400" spc="30" dirty="0"/>
              <a:t>Group T</a:t>
            </a:r>
            <a:r>
              <a:rPr lang="nl-NL" sz="1400" spc="30" baseline="0" dirty="0"/>
              <a:t> Leuven Campus</a:t>
            </a:r>
            <a:endParaRPr lang="nl-NL" sz="1400" spc="30" dirty="0"/>
          </a:p>
          <a:p>
            <a:r>
              <a:rPr lang="nl-NL" sz="900" b="0" dirty="0"/>
              <a:t>Faculty of Engineering Technology</a:t>
            </a:r>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3026/v64v-d857"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3026/v64v-d85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3026/v64v-d857"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oi.org/10.13026/v64v-d857"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3026/v64v-d85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9.gif"/><Relationship Id="rId4" Type="http://schemas.openxmlformats.org/officeDocument/2006/relationships/diagramLayout" Target="../diagrams/layout1.xml"/><Relationship Id="rId9" Type="http://schemas.openxmlformats.org/officeDocument/2006/relationships/image" Target="../media/image8.gif"/></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3026/v64v-d85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575999" y="2501660"/>
            <a:ext cx="6096524" cy="2603138"/>
          </a:xfrm>
        </p:spPr>
        <p:txBody>
          <a:bodyPr/>
          <a:lstStyle/>
          <a:p>
            <a:r>
              <a:rPr lang="en-GB" dirty="0"/>
              <a:t>Early prediction of sepsis using clinical data</a:t>
            </a:r>
            <a:endParaRPr lang="nl-BE" dirty="0"/>
          </a:p>
        </p:txBody>
      </p:sp>
      <p:sp>
        <p:nvSpPr>
          <p:cNvPr id="5" name="Ondertitel 4"/>
          <p:cNvSpPr>
            <a:spLocks noGrp="1"/>
          </p:cNvSpPr>
          <p:nvPr>
            <p:ph type="subTitle" idx="1"/>
          </p:nvPr>
        </p:nvSpPr>
        <p:spPr/>
        <p:txBody>
          <a:bodyPr>
            <a:normAutofit fontScale="92500" lnSpcReduction="20000"/>
          </a:bodyPr>
          <a:lstStyle/>
          <a:p>
            <a:r>
              <a:rPr lang="en-GB" dirty="0"/>
              <a:t>Jeroen Vastmans &amp; Rui Zhu</a:t>
            </a:r>
          </a:p>
          <a:p>
            <a:r>
              <a:rPr lang="en-GB" dirty="0" err="1"/>
              <a:t>Faculity</a:t>
            </a:r>
            <a:r>
              <a:rPr lang="en-GB" dirty="0"/>
              <a:t> of Engineering Technology</a:t>
            </a:r>
          </a:p>
        </p:txBody>
      </p:sp>
      <p:pic>
        <p:nvPicPr>
          <p:cNvPr id="3" name="Picture Placeholder 2" descr="A picture containing text, person, appliance&#10;&#10;Description automatically generated">
            <a:extLst>
              <a:ext uri="{FF2B5EF4-FFF2-40B4-BE49-F238E27FC236}">
                <a16:creationId xmlns:a16="http://schemas.microsoft.com/office/drawing/2014/main" id="{335AE480-7ED0-429A-9AA2-7D15543AEEFE}"/>
              </a:ext>
            </a:extLst>
          </p:cNvPr>
          <p:cNvPicPr>
            <a:picLocks noGrp="1" noChangeAspect="1"/>
          </p:cNvPicPr>
          <p:nvPr>
            <p:ph type="pic" sz="quarter" idx="10"/>
          </p:nvPr>
        </p:nvPicPr>
        <p:blipFill>
          <a:blip r:embed="rId3"/>
          <a:srcRect l="17739" r="17739"/>
          <a:stretch>
            <a:fillRect/>
          </a:stretch>
        </p:blipFill>
        <p:spPr/>
      </p:pic>
      <p:sp>
        <p:nvSpPr>
          <p:cNvPr id="6" name="TextBox 5">
            <a:extLst>
              <a:ext uri="{FF2B5EF4-FFF2-40B4-BE49-F238E27FC236}">
                <a16:creationId xmlns:a16="http://schemas.microsoft.com/office/drawing/2014/main" id="{ED8A5C4D-0637-41F8-AC01-9D52EDC775D6}"/>
              </a:ext>
            </a:extLst>
          </p:cNvPr>
          <p:cNvSpPr txBox="1"/>
          <p:nvPr/>
        </p:nvSpPr>
        <p:spPr>
          <a:xfrm>
            <a:off x="6002144" y="6408691"/>
            <a:ext cx="6094140" cy="246221"/>
          </a:xfrm>
          <a:prstGeom prst="rect">
            <a:avLst/>
          </a:prstGeom>
          <a:noFill/>
        </p:spPr>
        <p:txBody>
          <a:bodyPr wrap="square">
            <a:spAutoFit/>
          </a:bodyPr>
          <a:lstStyle/>
          <a:p>
            <a:pPr algn="r"/>
            <a:r>
              <a:rPr lang="en-US" sz="1000" dirty="0"/>
              <a:t>[1] http://netlingua-salford.co.uk/services/medical-translation/</a:t>
            </a:r>
          </a:p>
        </p:txBody>
      </p:sp>
      <p:sp>
        <p:nvSpPr>
          <p:cNvPr id="2" name="TextBox 1">
            <a:extLst>
              <a:ext uri="{FF2B5EF4-FFF2-40B4-BE49-F238E27FC236}">
                <a16:creationId xmlns:a16="http://schemas.microsoft.com/office/drawing/2014/main" id="{C4DD8A4A-26EE-405D-AD3A-E305013D3BC0}"/>
              </a:ext>
            </a:extLst>
          </p:cNvPr>
          <p:cNvSpPr txBox="1"/>
          <p:nvPr/>
        </p:nvSpPr>
        <p:spPr>
          <a:xfrm>
            <a:off x="11353038" y="1654176"/>
            <a:ext cx="264160" cy="246221"/>
          </a:xfrm>
          <a:prstGeom prst="rect">
            <a:avLst/>
          </a:prstGeom>
          <a:noFill/>
        </p:spPr>
        <p:txBody>
          <a:bodyPr wrap="square" rtlCol="0">
            <a:spAutoFit/>
          </a:bodyPr>
          <a:lstStyle/>
          <a:p>
            <a:r>
              <a:rPr lang="nl-BE" sz="1000" dirty="0"/>
              <a:t>1</a:t>
            </a:r>
            <a:endParaRPr lang="en-GB" sz="1000" dirty="0"/>
          </a:p>
        </p:txBody>
      </p:sp>
    </p:spTree>
    <p:extLst>
      <p:ext uri="{BB962C8B-B14F-4D97-AF65-F5344CB8AC3E}">
        <p14:creationId xmlns:p14="http://schemas.microsoft.com/office/powerpoint/2010/main" val="362829990"/>
      </p:ext>
    </p:extLst>
  </p:cSld>
  <p:clrMapOvr>
    <a:masterClrMapping/>
  </p:clrMapOvr>
  <mc:AlternateContent xmlns:mc="http://schemas.openxmlformats.org/markup-compatibility/2006" xmlns:p14="http://schemas.microsoft.com/office/powerpoint/2010/main">
    <mc:Choice Requires="p14">
      <p:transition spd="slow" p14:dur="2000" advTm="19077"/>
    </mc:Choice>
    <mc:Fallback xmlns="">
      <p:transition spd="slow" advTm="190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015FC-E42F-4FCE-9A21-1AAAAFFD0662}"/>
              </a:ext>
            </a:extLst>
          </p:cNvPr>
          <p:cNvSpPr>
            <a:spLocks noGrp="1"/>
          </p:cNvSpPr>
          <p:nvPr>
            <p:ph idx="1"/>
          </p:nvPr>
        </p:nvSpPr>
        <p:spPr/>
        <p:txBody>
          <a:bodyPr>
            <a:normAutofit/>
          </a:bodyPr>
          <a:lstStyle/>
          <a:p>
            <a:r>
              <a:rPr lang="en-US" dirty="0" err="1"/>
              <a:t>PhysioNet</a:t>
            </a:r>
            <a:r>
              <a:rPr lang="en-US" dirty="0"/>
              <a:t> Challenge</a:t>
            </a:r>
          </a:p>
          <a:p>
            <a:r>
              <a:rPr lang="en-US" dirty="0"/>
              <a:t>40,336 patients record from 2 different hospitals [1]</a:t>
            </a:r>
          </a:p>
          <a:p>
            <a:pPr lvl="1">
              <a:buSzPct val="80000"/>
              <a:buFont typeface="Wingdings" panose="05000000000000000000" pitchFamily="2" charset="2"/>
              <a:buChar char="§"/>
            </a:pPr>
            <a:r>
              <a:rPr lang="en-US" dirty="0"/>
              <a:t>Publicly available</a:t>
            </a:r>
          </a:p>
          <a:p>
            <a:pPr lvl="1">
              <a:buSzPct val="80000"/>
              <a:buFont typeface="Wingdings" panose="05000000000000000000" pitchFamily="2" charset="2"/>
              <a:buChar char="§"/>
            </a:pPr>
            <a:r>
              <a:rPr lang="en-US" dirty="0" err="1"/>
              <a:t>Set_A</a:t>
            </a:r>
            <a:r>
              <a:rPr lang="en-US" dirty="0"/>
              <a:t> (20,336) &amp; </a:t>
            </a:r>
            <a:r>
              <a:rPr lang="en-US" dirty="0" err="1"/>
              <a:t>Set_B</a:t>
            </a:r>
            <a:r>
              <a:rPr lang="en-US" dirty="0"/>
              <a:t> (20,000)</a:t>
            </a:r>
          </a:p>
          <a:p>
            <a:pPr>
              <a:lnSpc>
                <a:spcPct val="114000"/>
              </a:lnSpc>
            </a:pPr>
            <a:r>
              <a:rPr lang="en-US" sz="2400" dirty="0"/>
              <a:t>Hourly taken </a:t>
            </a:r>
            <a:r>
              <a:rPr lang="en-US" dirty="0"/>
              <a:t>m</a:t>
            </a:r>
            <a:r>
              <a:rPr lang="en-US" sz="2400" dirty="0"/>
              <a:t>easurements</a:t>
            </a:r>
            <a:endParaRPr lang="en-US" dirty="0"/>
          </a:p>
          <a:p>
            <a:pPr lvl="1">
              <a:lnSpc>
                <a:spcPct val="114000"/>
              </a:lnSpc>
              <a:buFont typeface="Wingdings" panose="05000000000000000000" pitchFamily="2" charset="2"/>
              <a:buChar char="§"/>
            </a:pPr>
            <a:r>
              <a:rPr lang="en-US" dirty="0"/>
              <a:t>Vital Signs (1-8)</a:t>
            </a:r>
          </a:p>
          <a:p>
            <a:pPr lvl="1">
              <a:lnSpc>
                <a:spcPct val="114000"/>
              </a:lnSpc>
              <a:buFont typeface="Wingdings" panose="05000000000000000000" pitchFamily="2" charset="2"/>
              <a:buChar char="§"/>
            </a:pPr>
            <a:r>
              <a:rPr lang="en-US" sz="2400" dirty="0"/>
              <a:t>Laboratory values (9-34)</a:t>
            </a:r>
            <a:endParaRPr lang="en-US" dirty="0"/>
          </a:p>
          <a:p>
            <a:pPr lvl="1">
              <a:lnSpc>
                <a:spcPct val="114000"/>
              </a:lnSpc>
              <a:spcAft>
                <a:spcPts val="600"/>
              </a:spcAft>
              <a:buFont typeface="Wingdings" panose="05000000000000000000" pitchFamily="2" charset="2"/>
              <a:buChar char="§"/>
            </a:pPr>
            <a:r>
              <a:rPr lang="en-US" sz="2400" dirty="0"/>
              <a:t>Demographics (35-40)</a:t>
            </a:r>
          </a:p>
          <a:p>
            <a:pPr>
              <a:lnSpc>
                <a:spcPct val="114000"/>
              </a:lnSpc>
              <a:spcAft>
                <a:spcPts val="600"/>
              </a:spcAft>
            </a:pPr>
            <a:r>
              <a:rPr lang="en-US" dirty="0"/>
              <a:t>Hourly prediction</a:t>
            </a:r>
          </a:p>
        </p:txBody>
      </p:sp>
      <p:sp>
        <p:nvSpPr>
          <p:cNvPr id="3" name="Slide Number Placeholder 2">
            <a:extLst>
              <a:ext uri="{FF2B5EF4-FFF2-40B4-BE49-F238E27FC236}">
                <a16:creationId xmlns:a16="http://schemas.microsoft.com/office/drawing/2014/main" id="{22CDC175-6DD8-43C2-9D1C-C09E7478D31E}"/>
              </a:ext>
            </a:extLst>
          </p:cNvPr>
          <p:cNvSpPr>
            <a:spLocks noGrp="1"/>
          </p:cNvSpPr>
          <p:nvPr>
            <p:ph type="sldNum" sz="quarter" idx="12"/>
          </p:nvPr>
        </p:nvSpPr>
        <p:spPr/>
        <p:txBody>
          <a:bodyPr/>
          <a:lstStyle/>
          <a:p>
            <a:fld id="{0A297500-7527-634B-90F4-69D0994C32B4}" type="slidenum">
              <a:rPr lang="en-US" smtClean="0"/>
              <a:t>10</a:t>
            </a:fld>
            <a:endParaRPr lang="en-US" dirty="0"/>
          </a:p>
        </p:txBody>
      </p:sp>
      <p:sp>
        <p:nvSpPr>
          <p:cNvPr id="4" name="Title 3">
            <a:extLst>
              <a:ext uri="{FF2B5EF4-FFF2-40B4-BE49-F238E27FC236}">
                <a16:creationId xmlns:a16="http://schemas.microsoft.com/office/drawing/2014/main" id="{20B8E821-45F1-46D9-AA6D-255E547C3507}"/>
              </a:ext>
            </a:extLst>
          </p:cNvPr>
          <p:cNvSpPr>
            <a:spLocks noGrp="1"/>
          </p:cNvSpPr>
          <p:nvPr>
            <p:ph type="title"/>
          </p:nvPr>
        </p:nvSpPr>
        <p:spPr/>
        <p:txBody>
          <a:bodyPr/>
          <a:lstStyle/>
          <a:p>
            <a:r>
              <a:rPr lang="en-US" dirty="0"/>
              <a:t>Data description</a:t>
            </a:r>
          </a:p>
        </p:txBody>
      </p:sp>
      <p:sp>
        <p:nvSpPr>
          <p:cNvPr id="5" name="Rectangle 4">
            <a:extLst>
              <a:ext uri="{FF2B5EF4-FFF2-40B4-BE49-F238E27FC236}">
                <a16:creationId xmlns:a16="http://schemas.microsoft.com/office/drawing/2014/main" id="{596E2C86-FC8B-4438-9BAF-525737DF3342}"/>
              </a:ext>
            </a:extLst>
          </p:cNvPr>
          <p:cNvSpPr/>
          <p:nvPr/>
        </p:nvSpPr>
        <p:spPr>
          <a:xfrm>
            <a:off x="1152000" y="6231342"/>
            <a:ext cx="7373590" cy="600164"/>
          </a:xfrm>
          <a:prstGeom prst="rect">
            <a:avLst/>
          </a:prstGeom>
        </p:spPr>
        <p:txBody>
          <a:bodyPr wrap="square">
            <a:spAutoFit/>
          </a:bodyPr>
          <a:lstStyle/>
          <a:p>
            <a:r>
              <a:rPr lang="en-US" sz="1100" dirty="0">
                <a:solidFill>
                  <a:schemeClr val="bg1"/>
                </a:solidFill>
              </a:rPr>
              <a:t>[1] </a:t>
            </a:r>
            <a:r>
              <a:rPr lang="en-GB" sz="1100" b="0" i="0" dirty="0">
                <a:solidFill>
                  <a:schemeClr val="bg1"/>
                </a:solidFill>
                <a:effectLst/>
              </a:rPr>
              <a:t>Reyna, Matthew, et al. "Early Prediction of Sepsis from Clinical Data -- the </a:t>
            </a:r>
            <a:r>
              <a:rPr lang="en-GB" sz="1100" b="0" i="0" dirty="0" err="1">
                <a:solidFill>
                  <a:schemeClr val="bg1"/>
                </a:solidFill>
                <a:effectLst/>
              </a:rPr>
              <a:t>PhysioNet</a:t>
            </a:r>
            <a:r>
              <a:rPr lang="en-GB" sz="1100" b="0" i="0" dirty="0">
                <a:solidFill>
                  <a:schemeClr val="bg1"/>
                </a:solidFill>
                <a:effectLst/>
              </a:rPr>
              <a:t> Computing in Cardiology Challenge 2019" (version 1.0.0). </a:t>
            </a:r>
            <a:r>
              <a:rPr lang="en-GB" sz="1100" b="0" i="0" dirty="0" err="1">
                <a:solidFill>
                  <a:schemeClr val="bg1"/>
                </a:solidFill>
                <a:effectLst/>
              </a:rPr>
              <a:t>PhysioNet</a:t>
            </a:r>
            <a:r>
              <a:rPr lang="en-GB" sz="1100" b="0" i="0" dirty="0">
                <a:solidFill>
                  <a:schemeClr val="bg1"/>
                </a:solidFill>
                <a:effectLst/>
              </a:rPr>
              <a:t> (2019), </a:t>
            </a:r>
            <a:r>
              <a:rPr lang="en-GB" sz="1100" b="0" i="0" dirty="0">
                <a:solidFill>
                  <a:schemeClr val="bg1"/>
                </a:solidFill>
                <a:effectLst/>
                <a:hlinkClick r:id="rId3">
                  <a:extLst>
                    <a:ext uri="{A12FA001-AC4F-418D-AE19-62706E023703}">
                      <ahyp:hlinkClr xmlns:ahyp="http://schemas.microsoft.com/office/drawing/2018/hyperlinkcolor" val="tx"/>
                    </a:ext>
                  </a:extLst>
                </a:hlinkClick>
              </a:rPr>
              <a:t>https://doi.org/10.13026/v64v-d857</a:t>
            </a:r>
            <a:r>
              <a:rPr lang="en-GB" sz="1100" b="0" i="0" dirty="0">
                <a:solidFill>
                  <a:schemeClr val="bg1"/>
                </a:solidFill>
                <a:effectLst/>
              </a:rPr>
              <a:t> </a:t>
            </a:r>
            <a:r>
              <a:rPr lang="en-US" sz="1100" dirty="0">
                <a:solidFill>
                  <a:schemeClr val="bg1"/>
                </a:solidFill>
              </a:rPr>
              <a:t>https://physionet.org/content/challenge-2019/1.0.0/ </a:t>
            </a:r>
          </a:p>
        </p:txBody>
      </p:sp>
      <p:pic>
        <p:nvPicPr>
          <p:cNvPr id="7" name="Picture 6">
            <a:extLst>
              <a:ext uri="{FF2B5EF4-FFF2-40B4-BE49-F238E27FC236}">
                <a16:creationId xmlns:a16="http://schemas.microsoft.com/office/drawing/2014/main" id="{E2D3BA3E-40AF-4C52-9E85-02C0FFA6C87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2396" t="5934" r="5000"/>
          <a:stretch/>
        </p:blipFill>
        <p:spPr>
          <a:xfrm>
            <a:off x="6559893" y="3597999"/>
            <a:ext cx="5057307" cy="2160000"/>
          </a:xfrm>
          <a:prstGeom prst="rect">
            <a:avLst/>
          </a:prstGeom>
        </p:spPr>
      </p:pic>
    </p:spTree>
    <p:extLst>
      <p:ext uri="{BB962C8B-B14F-4D97-AF65-F5344CB8AC3E}">
        <p14:creationId xmlns:p14="http://schemas.microsoft.com/office/powerpoint/2010/main" val="226932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CDC175-6DD8-43C2-9D1C-C09E7478D31E}"/>
              </a:ext>
            </a:extLst>
          </p:cNvPr>
          <p:cNvSpPr>
            <a:spLocks noGrp="1"/>
          </p:cNvSpPr>
          <p:nvPr>
            <p:ph type="sldNum" sz="quarter" idx="12"/>
          </p:nvPr>
        </p:nvSpPr>
        <p:spPr/>
        <p:txBody>
          <a:bodyPr/>
          <a:lstStyle/>
          <a:p>
            <a:fld id="{0A297500-7527-634B-90F4-69D0994C32B4}" type="slidenum">
              <a:rPr lang="en-US" smtClean="0"/>
              <a:t>11</a:t>
            </a:fld>
            <a:endParaRPr lang="en-US" dirty="0"/>
          </a:p>
        </p:txBody>
      </p:sp>
      <p:sp>
        <p:nvSpPr>
          <p:cNvPr id="4" name="Title 3">
            <a:extLst>
              <a:ext uri="{FF2B5EF4-FFF2-40B4-BE49-F238E27FC236}">
                <a16:creationId xmlns:a16="http://schemas.microsoft.com/office/drawing/2014/main" id="{20B8E821-45F1-46D9-AA6D-255E547C3507}"/>
              </a:ext>
            </a:extLst>
          </p:cNvPr>
          <p:cNvSpPr>
            <a:spLocks noGrp="1"/>
          </p:cNvSpPr>
          <p:nvPr>
            <p:ph type="title"/>
          </p:nvPr>
        </p:nvSpPr>
        <p:spPr/>
        <p:txBody>
          <a:bodyPr/>
          <a:lstStyle/>
          <a:p>
            <a:r>
              <a:rPr lang="en-US" dirty="0"/>
              <a:t>Problem description – Missing data</a:t>
            </a:r>
          </a:p>
        </p:txBody>
      </p:sp>
      <p:grpSp>
        <p:nvGrpSpPr>
          <p:cNvPr id="14" name="Group 13">
            <a:extLst>
              <a:ext uri="{FF2B5EF4-FFF2-40B4-BE49-F238E27FC236}">
                <a16:creationId xmlns:a16="http://schemas.microsoft.com/office/drawing/2014/main" id="{A193DACF-659F-4642-84D4-A29743D39C04}"/>
              </a:ext>
            </a:extLst>
          </p:cNvPr>
          <p:cNvGrpSpPr>
            <a:grpSpLocks noChangeAspect="1"/>
          </p:cNvGrpSpPr>
          <p:nvPr/>
        </p:nvGrpSpPr>
        <p:grpSpPr>
          <a:xfrm>
            <a:off x="366649" y="1242000"/>
            <a:ext cx="11458702" cy="4968000"/>
            <a:chOff x="1833716" y="1839689"/>
            <a:chExt cx="9744203" cy="4224663"/>
          </a:xfrm>
        </p:grpSpPr>
        <p:pic>
          <p:nvPicPr>
            <p:cNvPr id="16" name="Picture 15">
              <a:extLst>
                <a:ext uri="{FF2B5EF4-FFF2-40B4-BE49-F238E27FC236}">
                  <a16:creationId xmlns:a16="http://schemas.microsoft.com/office/drawing/2014/main" id="{C8125E34-1229-494C-83FD-DF0C97A19CF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1765" r="1784"/>
            <a:stretch/>
          </p:blipFill>
          <p:spPr>
            <a:xfrm>
              <a:off x="1833716" y="2273167"/>
              <a:ext cx="8524569" cy="3791185"/>
            </a:xfrm>
            <a:prstGeom prst="rect">
              <a:avLst/>
            </a:prstGeom>
          </p:spPr>
        </p:pic>
        <p:sp>
          <p:nvSpPr>
            <p:cNvPr id="17" name="Rectangle 16">
              <a:extLst>
                <a:ext uri="{FF2B5EF4-FFF2-40B4-BE49-F238E27FC236}">
                  <a16:creationId xmlns:a16="http://schemas.microsoft.com/office/drawing/2014/main" id="{6931D2CD-5253-43A5-AEF9-C26D72CB7FCC}"/>
                </a:ext>
              </a:extLst>
            </p:cNvPr>
            <p:cNvSpPr/>
            <p:nvPr/>
          </p:nvSpPr>
          <p:spPr>
            <a:xfrm>
              <a:off x="2250000" y="2909855"/>
              <a:ext cx="1548000" cy="3066811"/>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A709519-8AE0-436C-ADF8-CCA33B551DE5}"/>
                </a:ext>
              </a:extLst>
            </p:cNvPr>
            <p:cNvSpPr txBox="1"/>
            <p:nvPr/>
          </p:nvSpPr>
          <p:spPr>
            <a:xfrm>
              <a:off x="8490011" y="1839689"/>
              <a:ext cx="1672253" cy="369332"/>
            </a:xfrm>
            <a:prstGeom prst="rect">
              <a:avLst/>
            </a:prstGeom>
            <a:noFill/>
          </p:spPr>
          <p:txBody>
            <a:bodyPr wrap="none" rtlCol="0">
              <a:spAutoFit/>
            </a:bodyPr>
            <a:lstStyle/>
            <a:p>
              <a:r>
                <a:rPr lang="en-US" sz="1800" dirty="0"/>
                <a:t>Demographics</a:t>
              </a:r>
              <a:endParaRPr lang="en-US" dirty="0"/>
            </a:p>
          </p:txBody>
        </p:sp>
        <p:sp>
          <p:nvSpPr>
            <p:cNvPr id="19" name="Rectangle 18">
              <a:extLst>
                <a:ext uri="{FF2B5EF4-FFF2-40B4-BE49-F238E27FC236}">
                  <a16:creationId xmlns:a16="http://schemas.microsoft.com/office/drawing/2014/main" id="{FBD28DE6-13F6-40D2-BE3B-78089050555B}"/>
                </a:ext>
              </a:extLst>
            </p:cNvPr>
            <p:cNvSpPr/>
            <p:nvPr/>
          </p:nvSpPr>
          <p:spPr>
            <a:xfrm>
              <a:off x="8811100" y="2909855"/>
              <a:ext cx="967601" cy="306681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0" name="Rectangle 7">
              <a:extLst>
                <a:ext uri="{FF2B5EF4-FFF2-40B4-BE49-F238E27FC236}">
                  <a16:creationId xmlns:a16="http://schemas.microsoft.com/office/drawing/2014/main" id="{A2417E9C-14BB-4878-B81C-F7650EA70EF5}"/>
                </a:ext>
              </a:extLst>
            </p:cNvPr>
            <p:cNvSpPr/>
            <p:nvPr/>
          </p:nvSpPr>
          <p:spPr>
            <a:xfrm>
              <a:off x="3798001" y="2909855"/>
              <a:ext cx="4993187" cy="306681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highlight>
                  <a:srgbClr val="FFFF00"/>
                </a:highlight>
              </a:endParaRPr>
            </a:p>
          </p:txBody>
        </p:sp>
        <p:sp>
          <p:nvSpPr>
            <p:cNvPr id="21" name="TextBox 20">
              <a:extLst>
                <a:ext uri="{FF2B5EF4-FFF2-40B4-BE49-F238E27FC236}">
                  <a16:creationId xmlns:a16="http://schemas.microsoft.com/office/drawing/2014/main" id="{ADB5D46E-5FC7-4CA0-A103-3C198252AE61}"/>
                </a:ext>
              </a:extLst>
            </p:cNvPr>
            <p:cNvSpPr txBox="1"/>
            <p:nvPr/>
          </p:nvSpPr>
          <p:spPr>
            <a:xfrm>
              <a:off x="5289615" y="1879449"/>
              <a:ext cx="1738034" cy="369332"/>
            </a:xfrm>
            <a:prstGeom prst="rect">
              <a:avLst/>
            </a:prstGeom>
            <a:noFill/>
          </p:spPr>
          <p:txBody>
            <a:bodyPr wrap="none" rtlCol="0">
              <a:spAutoFit/>
            </a:bodyPr>
            <a:lstStyle/>
            <a:p>
              <a:r>
                <a:rPr lang="en-US" sz="1800" dirty="0"/>
                <a:t>Laboratory values</a:t>
              </a:r>
              <a:endParaRPr lang="en-US" dirty="0"/>
            </a:p>
          </p:txBody>
        </p:sp>
        <p:sp>
          <p:nvSpPr>
            <p:cNvPr id="22" name="TextBox 21">
              <a:extLst>
                <a:ext uri="{FF2B5EF4-FFF2-40B4-BE49-F238E27FC236}">
                  <a16:creationId xmlns:a16="http://schemas.microsoft.com/office/drawing/2014/main" id="{2DA21597-EDEF-4429-9722-A1035C264CC0}"/>
                </a:ext>
              </a:extLst>
            </p:cNvPr>
            <p:cNvSpPr txBox="1"/>
            <p:nvPr/>
          </p:nvSpPr>
          <p:spPr>
            <a:xfrm>
              <a:off x="2516568" y="1845696"/>
              <a:ext cx="1232069" cy="369332"/>
            </a:xfrm>
            <a:prstGeom prst="rect">
              <a:avLst/>
            </a:prstGeom>
            <a:noFill/>
          </p:spPr>
          <p:txBody>
            <a:bodyPr wrap="none" rtlCol="0">
              <a:spAutoFit/>
            </a:bodyPr>
            <a:lstStyle/>
            <a:p>
              <a:r>
                <a:rPr lang="en-US" dirty="0"/>
                <a:t>Vital signs</a:t>
              </a:r>
            </a:p>
          </p:txBody>
        </p:sp>
        <p:sp>
          <p:nvSpPr>
            <p:cNvPr id="23" name="Rectangle 22">
              <a:extLst>
                <a:ext uri="{FF2B5EF4-FFF2-40B4-BE49-F238E27FC236}">
                  <a16:creationId xmlns:a16="http://schemas.microsoft.com/office/drawing/2014/main" id="{1D69EA2E-B387-4C51-8E49-34FA0ED281F8}"/>
                </a:ext>
              </a:extLst>
            </p:cNvPr>
            <p:cNvSpPr/>
            <p:nvPr/>
          </p:nvSpPr>
          <p:spPr>
            <a:xfrm>
              <a:off x="9778701" y="2909855"/>
              <a:ext cx="163299" cy="30668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4" name="TextBox 23">
              <a:extLst>
                <a:ext uri="{FF2B5EF4-FFF2-40B4-BE49-F238E27FC236}">
                  <a16:creationId xmlns:a16="http://schemas.microsoft.com/office/drawing/2014/main" id="{ED3DA7E0-38F8-43D9-8746-69407DAACD57}"/>
                </a:ext>
              </a:extLst>
            </p:cNvPr>
            <p:cNvSpPr txBox="1"/>
            <p:nvPr/>
          </p:nvSpPr>
          <p:spPr>
            <a:xfrm>
              <a:off x="10345495" y="2540523"/>
              <a:ext cx="1232424" cy="315582"/>
            </a:xfrm>
            <a:prstGeom prst="rect">
              <a:avLst/>
            </a:prstGeom>
            <a:noFill/>
          </p:spPr>
          <p:txBody>
            <a:bodyPr wrap="square" lIns="36000" tIns="36000" rIns="36000" bIns="36000" rtlCol="0">
              <a:spAutoFit/>
            </a:bodyPr>
            <a:lstStyle/>
            <a:p>
              <a:r>
                <a:rPr lang="en-US" dirty="0"/>
                <a:t>Sepsis Label</a:t>
              </a:r>
            </a:p>
          </p:txBody>
        </p:sp>
        <p:cxnSp>
          <p:nvCxnSpPr>
            <p:cNvPr id="25" name="Straight Arrow Connector 24">
              <a:extLst>
                <a:ext uri="{FF2B5EF4-FFF2-40B4-BE49-F238E27FC236}">
                  <a16:creationId xmlns:a16="http://schemas.microsoft.com/office/drawing/2014/main" id="{9791EC62-97D3-42BE-B610-35B2A0CAECAE}"/>
                </a:ext>
              </a:extLst>
            </p:cNvPr>
            <p:cNvCxnSpPr>
              <a:cxnSpLocks/>
              <a:stCxn id="24" idx="1"/>
            </p:cNvCxnSpPr>
            <p:nvPr/>
          </p:nvCxnSpPr>
          <p:spPr>
            <a:xfrm flipH="1">
              <a:off x="9981628" y="2698315"/>
              <a:ext cx="363867" cy="205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9042893"/>
      </p:ext>
    </p:extLst>
  </p:cSld>
  <p:clrMapOvr>
    <a:masterClrMapping/>
  </p:clrMapOvr>
  <mc:AlternateContent xmlns:mc="http://schemas.openxmlformats.org/markup-compatibility/2006" xmlns:p14="http://schemas.microsoft.com/office/powerpoint/2010/main">
    <mc:Choice Requires="p14">
      <p:transition spd="slow" p14:dur="2000" advTm="62469"/>
    </mc:Choice>
    <mc:Fallback xmlns="">
      <p:transition spd="slow" advTm="6246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514350" indent="-514350">
              <a:buFont typeface="+mj-lt"/>
              <a:buAutoNum type="arabicPeriod"/>
            </a:pPr>
            <a:r>
              <a:rPr lang="en-US" sz="2800" dirty="0">
                <a:solidFill>
                  <a:schemeClr val="bg1">
                    <a:lumMod val="75000"/>
                  </a:schemeClr>
                </a:solidFill>
              </a:rPr>
              <a:t>Introduction</a:t>
            </a:r>
          </a:p>
          <a:p>
            <a:pPr marL="514350" indent="-514350">
              <a:buFont typeface="+mj-lt"/>
              <a:buAutoNum type="arabicPeriod"/>
            </a:pPr>
            <a:r>
              <a:rPr lang="en-US" sz="2800" dirty="0">
                <a:solidFill>
                  <a:schemeClr val="bg1">
                    <a:lumMod val="75000"/>
                  </a:schemeClr>
                </a:solidFill>
              </a:rPr>
              <a:t>Problem description</a:t>
            </a:r>
          </a:p>
          <a:p>
            <a:pPr marL="514350" indent="-514350">
              <a:buFont typeface="+mj-lt"/>
              <a:buAutoNum type="arabicPeriod"/>
            </a:pPr>
            <a:r>
              <a:rPr lang="en-US" sz="2800" dirty="0">
                <a:solidFill>
                  <a:srgbClr val="002060"/>
                </a:solidFill>
              </a:rPr>
              <a:t>Goals</a:t>
            </a:r>
          </a:p>
          <a:p>
            <a:pPr marL="514350" indent="-514350">
              <a:buFont typeface="+mj-lt"/>
              <a:buAutoNum type="arabicPeriod"/>
            </a:pPr>
            <a:r>
              <a:rPr lang="en-US" sz="2800" dirty="0">
                <a:solidFill>
                  <a:schemeClr val="bg1">
                    <a:lumMod val="75000"/>
                  </a:schemeClr>
                </a:solidFill>
              </a:rPr>
              <a:t>Research</a:t>
            </a:r>
          </a:p>
          <a:p>
            <a:pPr marL="514350" indent="-514350">
              <a:buFont typeface="+mj-lt"/>
              <a:buAutoNum type="arabicPeriod"/>
            </a:pPr>
            <a:r>
              <a:rPr lang="en-US" sz="2800" dirty="0">
                <a:solidFill>
                  <a:schemeClr val="bg1">
                    <a:lumMod val="75000"/>
                  </a:schemeClr>
                </a:solidFill>
              </a:rPr>
              <a:t>Experiments</a:t>
            </a:r>
          </a:p>
          <a:p>
            <a:pPr marL="514350" indent="-514350">
              <a:buFont typeface="+mj-lt"/>
              <a:buAutoNum type="arabicPeriod"/>
            </a:pPr>
            <a:r>
              <a:rPr lang="en-US" sz="2800" dirty="0">
                <a:solidFill>
                  <a:schemeClr val="bg1">
                    <a:lumMod val="75000"/>
                  </a:schemeClr>
                </a:solidFill>
              </a:rPr>
              <a:t>Conclusion</a:t>
            </a:r>
          </a:p>
          <a:p>
            <a:pPr marL="514350" indent="-514350">
              <a:buFont typeface="+mj-lt"/>
              <a:buAutoNum type="arabicPeriod"/>
            </a:pPr>
            <a:endParaRPr lang="en-US" sz="2800" dirty="0">
              <a:solidFill>
                <a:schemeClr val="bg1">
                  <a:lumMod val="75000"/>
                </a:schemeClr>
              </a:solidFill>
            </a:endParaRPr>
          </a:p>
        </p:txBody>
      </p:sp>
      <p:sp>
        <p:nvSpPr>
          <p:cNvPr id="3" name="Tijdelijke aanduiding voor dianummer 2"/>
          <p:cNvSpPr>
            <a:spLocks noGrp="1"/>
          </p:cNvSpPr>
          <p:nvPr>
            <p:ph type="sldNum" sz="quarter" idx="12"/>
          </p:nvPr>
        </p:nvSpPr>
        <p:spPr/>
        <p:txBody>
          <a:bodyPr/>
          <a:lstStyle/>
          <a:p>
            <a:fld id="{0A297500-7527-634B-90F4-69D0994C32B4}" type="slidenum">
              <a:rPr lang="en-GB" smtClean="0"/>
              <a:t>12</a:t>
            </a:fld>
            <a:endParaRPr lang="en-GB" dirty="0"/>
          </a:p>
        </p:txBody>
      </p:sp>
      <p:sp>
        <p:nvSpPr>
          <p:cNvPr id="4" name="Titel 3"/>
          <p:cNvSpPr>
            <a:spLocks noGrp="1"/>
          </p:cNvSpPr>
          <p:nvPr>
            <p:ph type="title"/>
          </p:nvPr>
        </p:nvSpPr>
        <p:spPr/>
        <p:txBody>
          <a:bodyPr/>
          <a:lstStyle/>
          <a:p>
            <a:r>
              <a:rPr lang="en-GB" dirty="0">
                <a:latin typeface="+mj-lt"/>
              </a:rPr>
              <a:t>Overview</a:t>
            </a:r>
          </a:p>
        </p:txBody>
      </p:sp>
    </p:spTree>
    <p:extLst>
      <p:ext uri="{BB962C8B-B14F-4D97-AF65-F5344CB8AC3E}">
        <p14:creationId xmlns:p14="http://schemas.microsoft.com/office/powerpoint/2010/main" val="3329401186"/>
      </p:ext>
    </p:extLst>
  </p:cSld>
  <p:clrMapOvr>
    <a:masterClrMapping/>
  </p:clrMapOvr>
  <mc:AlternateContent xmlns:mc="http://schemas.openxmlformats.org/markup-compatibility/2006" xmlns:p14="http://schemas.microsoft.com/office/powerpoint/2010/main">
    <mc:Choice Requires="p14">
      <p:transition spd="slow" p14:dur="2000" advTm="5311"/>
    </mc:Choice>
    <mc:Fallback xmlns="">
      <p:transition spd="slow" advTm="531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015FC-E42F-4FCE-9A21-1AAAAFFD0662}"/>
              </a:ext>
            </a:extLst>
          </p:cNvPr>
          <p:cNvSpPr>
            <a:spLocks noGrp="1"/>
          </p:cNvSpPr>
          <p:nvPr>
            <p:ph idx="1"/>
          </p:nvPr>
        </p:nvSpPr>
        <p:spPr/>
        <p:txBody>
          <a:bodyPr/>
          <a:lstStyle/>
          <a:p>
            <a:pPr>
              <a:lnSpc>
                <a:spcPct val="115000"/>
              </a:lnSpc>
            </a:pPr>
            <a:r>
              <a:rPr lang="en-GB" dirty="0"/>
              <a:t>Develop an imputing method for missing data</a:t>
            </a:r>
          </a:p>
          <a:p>
            <a:pPr>
              <a:lnSpc>
                <a:spcPct val="115000"/>
              </a:lnSpc>
            </a:pPr>
            <a:r>
              <a:rPr lang="en-GB" dirty="0"/>
              <a:t>Develop a machine learning algorithm for reliable early detection of sepsis</a:t>
            </a:r>
          </a:p>
          <a:p>
            <a:pPr>
              <a:lnSpc>
                <a:spcPct val="114000"/>
              </a:lnSpc>
            </a:pPr>
            <a:endParaRPr lang="en-US" dirty="0"/>
          </a:p>
        </p:txBody>
      </p:sp>
      <p:sp>
        <p:nvSpPr>
          <p:cNvPr id="3" name="Slide Number Placeholder 2">
            <a:extLst>
              <a:ext uri="{FF2B5EF4-FFF2-40B4-BE49-F238E27FC236}">
                <a16:creationId xmlns:a16="http://schemas.microsoft.com/office/drawing/2014/main" id="{22CDC175-6DD8-43C2-9D1C-C09E7478D31E}"/>
              </a:ext>
            </a:extLst>
          </p:cNvPr>
          <p:cNvSpPr>
            <a:spLocks noGrp="1"/>
          </p:cNvSpPr>
          <p:nvPr>
            <p:ph type="sldNum" sz="quarter" idx="12"/>
          </p:nvPr>
        </p:nvSpPr>
        <p:spPr/>
        <p:txBody>
          <a:bodyPr/>
          <a:lstStyle/>
          <a:p>
            <a:fld id="{0A297500-7527-634B-90F4-69D0994C32B4}" type="slidenum">
              <a:rPr lang="en-US" smtClean="0"/>
              <a:t>13</a:t>
            </a:fld>
            <a:endParaRPr lang="en-US" dirty="0"/>
          </a:p>
        </p:txBody>
      </p:sp>
      <p:sp>
        <p:nvSpPr>
          <p:cNvPr id="4" name="Title 3">
            <a:extLst>
              <a:ext uri="{FF2B5EF4-FFF2-40B4-BE49-F238E27FC236}">
                <a16:creationId xmlns:a16="http://schemas.microsoft.com/office/drawing/2014/main" id="{20B8E821-45F1-46D9-AA6D-255E547C3507}"/>
              </a:ext>
            </a:extLst>
          </p:cNvPr>
          <p:cNvSpPr>
            <a:spLocks noGrp="1"/>
          </p:cNvSpPr>
          <p:nvPr>
            <p:ph type="title"/>
          </p:nvPr>
        </p:nvSpPr>
        <p:spPr/>
        <p:txBody>
          <a:bodyPr/>
          <a:lstStyle/>
          <a:p>
            <a:r>
              <a:rPr lang="en-US" dirty="0"/>
              <a:t>Goals</a:t>
            </a:r>
          </a:p>
        </p:txBody>
      </p:sp>
      <p:grpSp>
        <p:nvGrpSpPr>
          <p:cNvPr id="8" name="Group 7">
            <a:extLst>
              <a:ext uri="{FF2B5EF4-FFF2-40B4-BE49-F238E27FC236}">
                <a16:creationId xmlns:a16="http://schemas.microsoft.com/office/drawing/2014/main" id="{28D47EAF-4A7F-4BB4-9FEA-9EA147F11760}"/>
              </a:ext>
            </a:extLst>
          </p:cNvPr>
          <p:cNvGrpSpPr/>
          <p:nvPr/>
        </p:nvGrpSpPr>
        <p:grpSpPr>
          <a:xfrm>
            <a:off x="2557841" y="3172831"/>
            <a:ext cx="7076318" cy="2874372"/>
            <a:chOff x="2595716" y="3038250"/>
            <a:chExt cx="7640284" cy="3171750"/>
          </a:xfrm>
        </p:grpSpPr>
        <p:graphicFrame>
          <p:nvGraphicFramePr>
            <p:cNvPr id="5" name="Diagram 4">
              <a:extLst>
                <a:ext uri="{FF2B5EF4-FFF2-40B4-BE49-F238E27FC236}">
                  <a16:creationId xmlns:a16="http://schemas.microsoft.com/office/drawing/2014/main" id="{1B8D3BDE-7202-4B56-B408-92A44C76CDFC}"/>
                </a:ext>
              </a:extLst>
            </p:cNvPr>
            <p:cNvGraphicFramePr/>
            <p:nvPr>
              <p:extLst>
                <p:ext uri="{D42A27DB-BD31-4B8C-83A1-F6EECF244321}">
                  <p14:modId xmlns:p14="http://schemas.microsoft.com/office/powerpoint/2010/main" val="1375734900"/>
                </p:ext>
              </p:extLst>
            </p:nvPr>
          </p:nvGraphicFramePr>
          <p:xfrm>
            <a:off x="2595716" y="4955923"/>
            <a:ext cx="7640284" cy="1254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AA424D9-D9E7-4867-BC37-5307E9E599E2}"/>
                </a:ext>
              </a:extLst>
            </p:cNvPr>
            <p:cNvPicPr>
              <a:picLocks noChangeAspect="1"/>
            </p:cNvPicPr>
            <p:nvPr/>
          </p:nvPicPr>
          <p:blipFill rotWithShape="1">
            <a:blip r:embed="rId8"/>
            <a:srcRect l="56272" t="16328" r="25051"/>
            <a:stretch/>
          </p:blipFill>
          <p:spPr>
            <a:xfrm>
              <a:off x="5943909" y="3038250"/>
              <a:ext cx="943897" cy="1777973"/>
            </a:xfrm>
            <a:prstGeom prst="rect">
              <a:avLst/>
            </a:prstGeom>
          </p:spPr>
        </p:pic>
        <p:sp>
          <p:nvSpPr>
            <p:cNvPr id="7" name="Left Brace 6">
              <a:extLst>
                <a:ext uri="{FF2B5EF4-FFF2-40B4-BE49-F238E27FC236}">
                  <a16:creationId xmlns:a16="http://schemas.microsoft.com/office/drawing/2014/main" id="{FF038618-AAD3-4128-824C-E1956872B921}"/>
                </a:ext>
              </a:extLst>
            </p:cNvPr>
            <p:cNvSpPr/>
            <p:nvPr/>
          </p:nvSpPr>
          <p:spPr>
            <a:xfrm rot="5400000">
              <a:off x="6131554" y="3159717"/>
              <a:ext cx="568604" cy="3682413"/>
            </a:xfrm>
            <a:prstGeom prst="leftBrace">
              <a:avLst>
                <a:gd name="adj1" fmla="val 0"/>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769024567"/>
      </p:ext>
    </p:extLst>
  </p:cSld>
  <p:clrMapOvr>
    <a:masterClrMapping/>
  </p:clrMapOvr>
  <mc:AlternateContent xmlns:mc="http://schemas.openxmlformats.org/markup-compatibility/2006" xmlns:p14="http://schemas.microsoft.com/office/powerpoint/2010/main">
    <mc:Choice Requires="p14">
      <p:transition spd="slow" p14:dur="2000" advTm="33255"/>
    </mc:Choice>
    <mc:Fallback xmlns="">
      <p:transition spd="slow" advTm="3325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2F9941-42D8-47D7-9D25-A3B561DF1772}"/>
              </a:ext>
            </a:extLst>
          </p:cNvPr>
          <p:cNvSpPr>
            <a:spLocks noGrp="1"/>
          </p:cNvSpPr>
          <p:nvPr>
            <p:ph idx="1"/>
          </p:nvPr>
        </p:nvSpPr>
        <p:spPr/>
        <p:txBody>
          <a:bodyPr/>
          <a:lstStyle/>
          <a:p>
            <a:pPr marL="0" indent="0">
              <a:buNone/>
            </a:pPr>
            <a:r>
              <a:rPr lang="en-US" dirty="0"/>
              <a:t>The most important evaluation metric</a:t>
            </a:r>
          </a:p>
          <a:p>
            <a:pPr marL="0" indent="0">
              <a:buNone/>
            </a:pPr>
            <a:r>
              <a:rPr lang="en-US" dirty="0"/>
              <a:t>We want the sepsis prediction to be:</a:t>
            </a:r>
          </a:p>
          <a:p>
            <a:r>
              <a:rPr lang="en-US" dirty="0"/>
              <a:t>accurate,</a:t>
            </a:r>
            <a:r>
              <a:rPr lang="zh-CN" altLang="en-US" dirty="0"/>
              <a:t> </a:t>
            </a:r>
            <a:r>
              <a:rPr lang="en-US" dirty="0"/>
              <a:t>early &amp; in time	     (6 hours before sepsis onset)</a:t>
            </a:r>
          </a:p>
          <a:p>
            <a:r>
              <a:rPr lang="en-US" dirty="0"/>
              <a:t>Too early </a:t>
            </a:r>
          </a:p>
          <a:p>
            <a:r>
              <a:rPr lang="en-US" dirty="0"/>
              <a:t>Too late</a:t>
            </a:r>
          </a:p>
          <a:p>
            <a:r>
              <a:rPr lang="en-US" dirty="0"/>
              <a:t>Missed </a:t>
            </a:r>
          </a:p>
        </p:txBody>
      </p:sp>
      <p:sp>
        <p:nvSpPr>
          <p:cNvPr id="3" name="Slide Number Placeholder 2">
            <a:extLst>
              <a:ext uri="{FF2B5EF4-FFF2-40B4-BE49-F238E27FC236}">
                <a16:creationId xmlns:a16="http://schemas.microsoft.com/office/drawing/2014/main" id="{FBEA5876-87B8-4AA3-ACE5-6022579CCA43}"/>
              </a:ext>
            </a:extLst>
          </p:cNvPr>
          <p:cNvSpPr>
            <a:spLocks noGrp="1"/>
          </p:cNvSpPr>
          <p:nvPr>
            <p:ph type="sldNum" sz="quarter" idx="12"/>
          </p:nvPr>
        </p:nvSpPr>
        <p:spPr/>
        <p:txBody>
          <a:bodyPr/>
          <a:lstStyle/>
          <a:p>
            <a:fld id="{0A297500-7527-634B-90F4-69D0994C32B4}" type="slidenum">
              <a:rPr lang="nl-NL" smtClean="0"/>
              <a:t>14</a:t>
            </a:fld>
            <a:endParaRPr lang="nl-NL" dirty="0"/>
          </a:p>
        </p:txBody>
      </p:sp>
      <p:sp>
        <p:nvSpPr>
          <p:cNvPr id="4" name="Title 3">
            <a:extLst>
              <a:ext uri="{FF2B5EF4-FFF2-40B4-BE49-F238E27FC236}">
                <a16:creationId xmlns:a16="http://schemas.microsoft.com/office/drawing/2014/main" id="{1C0BDD5A-0B38-4C6F-8605-B552C0F5D7FF}"/>
              </a:ext>
            </a:extLst>
          </p:cNvPr>
          <p:cNvSpPr>
            <a:spLocks noGrp="1"/>
          </p:cNvSpPr>
          <p:nvPr>
            <p:ph type="title"/>
          </p:nvPr>
        </p:nvSpPr>
        <p:spPr/>
        <p:txBody>
          <a:bodyPr/>
          <a:lstStyle/>
          <a:p>
            <a:r>
              <a:rPr lang="en-US" dirty="0"/>
              <a:t>Utility Score</a:t>
            </a:r>
          </a:p>
        </p:txBody>
      </p:sp>
      <p:sp>
        <p:nvSpPr>
          <p:cNvPr id="7" name="Multiplication Sign 6">
            <a:extLst>
              <a:ext uri="{FF2B5EF4-FFF2-40B4-BE49-F238E27FC236}">
                <a16:creationId xmlns:a16="http://schemas.microsoft.com/office/drawing/2014/main" id="{1694BB5B-B789-470D-986C-0599975E58F0}"/>
              </a:ext>
            </a:extLst>
          </p:cNvPr>
          <p:cNvSpPr/>
          <p:nvPr/>
        </p:nvSpPr>
        <p:spPr>
          <a:xfrm>
            <a:off x="2141034" y="3061009"/>
            <a:ext cx="501805" cy="53525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ication Sign 7">
            <a:extLst>
              <a:ext uri="{FF2B5EF4-FFF2-40B4-BE49-F238E27FC236}">
                <a16:creationId xmlns:a16="http://schemas.microsoft.com/office/drawing/2014/main" id="{7F8D161F-88E9-462A-8125-7BA600C58858}"/>
              </a:ext>
            </a:extLst>
          </p:cNvPr>
          <p:cNvSpPr/>
          <p:nvPr/>
        </p:nvSpPr>
        <p:spPr>
          <a:xfrm>
            <a:off x="2042531" y="3620370"/>
            <a:ext cx="501805" cy="53525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ication Sign 8">
            <a:extLst>
              <a:ext uri="{FF2B5EF4-FFF2-40B4-BE49-F238E27FC236}">
                <a16:creationId xmlns:a16="http://schemas.microsoft.com/office/drawing/2014/main" id="{3F6365AC-2FF2-4951-870B-C8EA66FE2504}"/>
              </a:ext>
            </a:extLst>
          </p:cNvPr>
          <p:cNvSpPr/>
          <p:nvPr/>
        </p:nvSpPr>
        <p:spPr>
          <a:xfrm>
            <a:off x="1890131" y="4131746"/>
            <a:ext cx="501805" cy="53525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DB116949-DF7C-482B-9FB6-8E871D216580}"/>
              </a:ext>
            </a:extLst>
          </p:cNvPr>
          <p:cNvSpPr/>
          <p:nvPr/>
        </p:nvSpPr>
        <p:spPr>
          <a:xfrm>
            <a:off x="2293433" y="4138332"/>
            <a:ext cx="501805" cy="535259"/>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Icon&#10;&#10;Description automatically generated">
            <a:extLst>
              <a:ext uri="{FF2B5EF4-FFF2-40B4-BE49-F238E27FC236}">
                <a16:creationId xmlns:a16="http://schemas.microsoft.com/office/drawing/2014/main" id="{B523B988-B992-48DB-AE53-37CC97CF0F38}"/>
              </a:ext>
            </a:extLst>
          </p:cNvPr>
          <p:cNvPicPr>
            <a:picLocks noChangeAspect="1"/>
          </p:cNvPicPr>
          <p:nvPr/>
        </p:nvPicPr>
        <p:blipFill>
          <a:blip r:embed="rId3"/>
          <a:stretch>
            <a:fillRect/>
          </a:stretch>
        </p:blipFill>
        <p:spPr>
          <a:xfrm>
            <a:off x="4207873" y="2645105"/>
            <a:ext cx="415904" cy="415904"/>
          </a:xfrm>
          <a:prstGeom prst="rect">
            <a:avLst/>
          </a:prstGeom>
        </p:spPr>
      </p:pic>
    </p:spTree>
    <p:extLst>
      <p:ext uri="{BB962C8B-B14F-4D97-AF65-F5344CB8AC3E}">
        <p14:creationId xmlns:p14="http://schemas.microsoft.com/office/powerpoint/2010/main" val="3088715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id="{4456EC19-A45F-4803-8F55-C6790E6D8B9F}"/>
              </a:ext>
            </a:extLst>
          </p:cNvPr>
          <p:cNvGraphicFramePr>
            <a:graphicFrameLocks noGrp="1"/>
          </p:cNvGraphicFramePr>
          <p:nvPr>
            <p:ph idx="1"/>
            <p:extLst>
              <p:ext uri="{D42A27DB-BD31-4B8C-83A1-F6EECF244321}">
                <p14:modId xmlns:p14="http://schemas.microsoft.com/office/powerpoint/2010/main" val="1775946581"/>
              </p:ext>
            </p:extLst>
          </p:nvPr>
        </p:nvGraphicFramePr>
        <p:xfrm>
          <a:off x="4896143" y="207036"/>
          <a:ext cx="2776110" cy="5826760"/>
        </p:xfrm>
        <a:graphic>
          <a:graphicData uri="http://schemas.openxmlformats.org/drawingml/2006/table">
            <a:tbl>
              <a:tblPr firstRow="1" bandRow="1">
                <a:tableStyleId>{5C22544A-7EE6-4342-B048-85BDC9FD1C3A}</a:tableStyleId>
              </a:tblPr>
              <a:tblGrid>
                <a:gridCol w="1388055">
                  <a:extLst>
                    <a:ext uri="{9D8B030D-6E8A-4147-A177-3AD203B41FA5}">
                      <a16:colId xmlns:a16="http://schemas.microsoft.com/office/drawing/2014/main" val="1319468053"/>
                    </a:ext>
                  </a:extLst>
                </a:gridCol>
                <a:gridCol w="1388055">
                  <a:extLst>
                    <a:ext uri="{9D8B030D-6E8A-4147-A177-3AD203B41FA5}">
                      <a16:colId xmlns:a16="http://schemas.microsoft.com/office/drawing/2014/main" val="2296796012"/>
                    </a:ext>
                  </a:extLst>
                </a:gridCol>
              </a:tblGrid>
              <a:tr h="370840">
                <a:tc>
                  <a:txBody>
                    <a:bodyPr/>
                    <a:lstStyle/>
                    <a:p>
                      <a:pPr algn="ctr"/>
                      <a:r>
                        <a:rPr lang="en-US" dirty="0"/>
                        <a:t>Time (hour(s))</a:t>
                      </a:r>
                    </a:p>
                  </a:txBody>
                  <a:tcPr anchor="ctr"/>
                </a:tc>
                <a:tc>
                  <a:txBody>
                    <a:bodyPr/>
                    <a:lstStyle/>
                    <a:p>
                      <a:pPr algn="ctr"/>
                      <a:r>
                        <a:rPr lang="en-US" dirty="0"/>
                        <a:t>S</a:t>
                      </a:r>
                      <a:r>
                        <a:rPr lang="en-US" altLang="zh-CN" dirty="0"/>
                        <a:t>epsis Label</a:t>
                      </a:r>
                      <a:endParaRPr lang="en-US" dirty="0"/>
                    </a:p>
                  </a:txBody>
                  <a:tcPr anchor="ctr"/>
                </a:tc>
                <a:extLst>
                  <a:ext uri="{0D108BD9-81ED-4DB2-BD59-A6C34878D82A}">
                    <a16:rowId xmlns:a16="http://schemas.microsoft.com/office/drawing/2014/main" val="2883743115"/>
                  </a:ext>
                </a:extLst>
              </a:tr>
              <a:tr h="370840">
                <a:tc>
                  <a:txBody>
                    <a:bodyPr/>
                    <a:lstStyle/>
                    <a:p>
                      <a:pPr algn="ctr"/>
                      <a:r>
                        <a:rPr lang="en-US" sz="1800" kern="1200" dirty="0">
                          <a:solidFill>
                            <a:schemeClr val="dk1"/>
                          </a:solidFill>
                          <a:latin typeface="+mn-lt"/>
                          <a:ea typeface="+mn-ea"/>
                          <a:cs typeface="+mn-cs"/>
                        </a:rPr>
                        <a:t>1</a:t>
                      </a: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1005439399"/>
                  </a:ext>
                </a:extLst>
              </a:tr>
              <a:tr h="370840">
                <a:tc>
                  <a:txBody>
                    <a:bodyPr/>
                    <a:lstStyle/>
                    <a:p>
                      <a:pPr algn="ctr"/>
                      <a:r>
                        <a:rPr lang="en-US" sz="1800" kern="1200" dirty="0">
                          <a:solidFill>
                            <a:schemeClr val="dk1"/>
                          </a:solidFill>
                          <a:latin typeface="+mn-lt"/>
                          <a:ea typeface="+mn-ea"/>
                          <a:cs typeface="+mn-cs"/>
                        </a:rPr>
                        <a:t>2</a:t>
                      </a: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3904497297"/>
                  </a:ext>
                </a:extLst>
              </a:tr>
              <a:tr h="370840">
                <a:tc>
                  <a:txBody>
                    <a:bodyPr/>
                    <a:lstStyle/>
                    <a:p>
                      <a:pPr algn="ctr"/>
                      <a:r>
                        <a:rPr lang="en-US" sz="1800" kern="1200" dirty="0">
                          <a:solidFill>
                            <a:schemeClr val="dk1"/>
                          </a:solidFill>
                          <a:latin typeface="+mn-lt"/>
                          <a:ea typeface="+mn-ea"/>
                          <a:cs typeface="+mn-cs"/>
                        </a:rPr>
                        <a:t>3</a:t>
                      </a: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3668059292"/>
                  </a:ext>
                </a:extLst>
              </a:tr>
              <a:tr h="370840">
                <a:tc>
                  <a:txBody>
                    <a:bodyPr/>
                    <a:lstStyle/>
                    <a:p>
                      <a:pPr algn="ctr"/>
                      <a:r>
                        <a:rPr lang="en-US" sz="1800" kern="1200" dirty="0">
                          <a:solidFill>
                            <a:schemeClr val="dk1"/>
                          </a:solidFill>
                          <a:latin typeface="+mn-lt"/>
                          <a:ea typeface="+mn-ea"/>
                          <a:cs typeface="+mn-cs"/>
                        </a:rPr>
                        <a:t>…</a:t>
                      </a:r>
                    </a:p>
                  </a:txBody>
                  <a:tcPr anchor="ctr"/>
                </a:tc>
                <a:tc>
                  <a:txBody>
                    <a:bodyPr/>
                    <a:lstStyle/>
                    <a:p>
                      <a:pPr algn="ctr"/>
                      <a:r>
                        <a:rPr lang="en-US" sz="1800" kern="1200" dirty="0">
                          <a:solidFill>
                            <a:schemeClr val="dk1"/>
                          </a:solidFill>
                          <a:latin typeface="+mn-lt"/>
                          <a:ea typeface="+mn-ea"/>
                          <a:cs typeface="+mn-cs"/>
                        </a:rPr>
                        <a:t>…</a:t>
                      </a:r>
                    </a:p>
                  </a:txBody>
                  <a:tcPr anchor="ctr"/>
                </a:tc>
                <a:extLst>
                  <a:ext uri="{0D108BD9-81ED-4DB2-BD59-A6C34878D82A}">
                    <a16:rowId xmlns:a16="http://schemas.microsoft.com/office/drawing/2014/main" val="2122965074"/>
                  </a:ext>
                </a:extLst>
              </a:tr>
              <a:tr h="370840">
                <a:tc>
                  <a:txBody>
                    <a:bodyPr/>
                    <a:lstStyle/>
                    <a:p>
                      <a:pPr algn="ctr"/>
                      <a:r>
                        <a:rPr lang="en-US" sz="1800" kern="1200" dirty="0">
                          <a:solidFill>
                            <a:schemeClr val="dk1"/>
                          </a:solidFill>
                          <a:latin typeface="+mn-lt"/>
                          <a:ea typeface="+mn-ea"/>
                          <a:cs typeface="+mn-cs"/>
                        </a:rPr>
                        <a:t>42</a:t>
                      </a: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2491589979"/>
                  </a:ext>
                </a:extLst>
              </a:tr>
              <a:tr h="370840">
                <a:tc>
                  <a:txBody>
                    <a:bodyPr/>
                    <a:lstStyle/>
                    <a:p>
                      <a:pPr algn="ctr"/>
                      <a:r>
                        <a:rPr lang="en-US" sz="1800" kern="1200" dirty="0">
                          <a:solidFill>
                            <a:schemeClr val="dk1"/>
                          </a:solidFill>
                          <a:latin typeface="+mn-lt"/>
                          <a:ea typeface="+mn-ea"/>
                          <a:cs typeface="+mn-cs"/>
                        </a:rPr>
                        <a:t>43</a:t>
                      </a: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3657284930"/>
                  </a:ext>
                </a:extLst>
              </a:tr>
              <a:tr h="370840">
                <a:tc>
                  <a:txBody>
                    <a:bodyPr/>
                    <a:lstStyle/>
                    <a:p>
                      <a:pPr algn="ctr"/>
                      <a:r>
                        <a:rPr lang="en-US" sz="1800" kern="1200" dirty="0">
                          <a:solidFill>
                            <a:schemeClr val="dk1"/>
                          </a:solidFill>
                          <a:latin typeface="+mn-lt"/>
                          <a:ea typeface="+mn-ea"/>
                          <a:cs typeface="+mn-cs"/>
                        </a:rPr>
                        <a:t>44</a:t>
                      </a: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1775773002"/>
                  </a:ext>
                </a:extLst>
              </a:tr>
              <a:tr h="370840">
                <a:tc>
                  <a:txBody>
                    <a:bodyPr/>
                    <a:lstStyle/>
                    <a:p>
                      <a:pPr algn="ctr"/>
                      <a:r>
                        <a:rPr lang="en-US" sz="1800" kern="1200" dirty="0">
                          <a:solidFill>
                            <a:schemeClr val="dk1"/>
                          </a:solidFill>
                          <a:latin typeface="+mn-lt"/>
                          <a:ea typeface="+mn-ea"/>
                          <a:cs typeface="+mn-cs"/>
                        </a:rPr>
                        <a:t>45</a:t>
                      </a: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297113372"/>
                  </a:ext>
                </a:extLst>
              </a:tr>
              <a:tr h="370840">
                <a:tc>
                  <a:txBody>
                    <a:bodyPr/>
                    <a:lstStyle/>
                    <a:p>
                      <a:pPr algn="ctr"/>
                      <a:r>
                        <a:rPr lang="en-US" sz="1800" kern="1200" dirty="0">
                          <a:solidFill>
                            <a:schemeClr val="dk1"/>
                          </a:solidFill>
                          <a:latin typeface="+mn-lt"/>
                          <a:ea typeface="+mn-ea"/>
                          <a:cs typeface="+mn-cs"/>
                        </a:rPr>
                        <a:t>46</a:t>
                      </a: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4143889855"/>
                  </a:ext>
                </a:extLst>
              </a:tr>
              <a:tr h="361566">
                <a:tc>
                  <a:txBody>
                    <a:bodyPr/>
                    <a:lstStyle/>
                    <a:p>
                      <a:pPr algn="ctr"/>
                      <a:r>
                        <a:rPr lang="en-US" sz="1800" kern="1200" dirty="0">
                          <a:solidFill>
                            <a:schemeClr val="dk1"/>
                          </a:solidFill>
                          <a:latin typeface="+mn-lt"/>
                          <a:ea typeface="+mn-ea"/>
                          <a:cs typeface="+mn-cs"/>
                        </a:rPr>
                        <a:t>47</a:t>
                      </a: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238687123"/>
                  </a:ext>
                </a:extLst>
              </a:tr>
              <a:tr h="370840">
                <a:tc>
                  <a:txBody>
                    <a:bodyPr/>
                    <a:lstStyle/>
                    <a:p>
                      <a:pPr algn="ctr"/>
                      <a:r>
                        <a:rPr lang="en-US" sz="1800" kern="1200" dirty="0">
                          <a:solidFill>
                            <a:schemeClr val="dk1"/>
                          </a:solidFill>
                          <a:latin typeface="+mn-lt"/>
                          <a:ea typeface="+mn-ea"/>
                          <a:cs typeface="+mn-cs"/>
                        </a:rPr>
                        <a:t>48</a:t>
                      </a:r>
                    </a:p>
                  </a:txBody>
                  <a:tcPr anchor="ctr"/>
                </a:tc>
                <a:tc>
                  <a:txBody>
                    <a:bodyPr/>
                    <a:lstStyle/>
                    <a:p>
                      <a:pPr algn="ctr"/>
                      <a:r>
                        <a:rPr lang="en-US" sz="1800" kern="1200" dirty="0">
                          <a:solidFill>
                            <a:schemeClr val="dk1"/>
                          </a:solidFill>
                          <a:latin typeface="+mn-lt"/>
                          <a:ea typeface="+mn-ea"/>
                          <a:cs typeface="+mn-cs"/>
                        </a:rPr>
                        <a:t>1</a:t>
                      </a:r>
                    </a:p>
                  </a:txBody>
                  <a:tcPr anchor="ctr"/>
                </a:tc>
                <a:extLst>
                  <a:ext uri="{0D108BD9-81ED-4DB2-BD59-A6C34878D82A}">
                    <a16:rowId xmlns:a16="http://schemas.microsoft.com/office/drawing/2014/main" val="1207703530"/>
                  </a:ext>
                </a:extLst>
              </a:tr>
              <a:tr h="370840">
                <a:tc>
                  <a:txBody>
                    <a:bodyPr/>
                    <a:lstStyle/>
                    <a:p>
                      <a:pPr algn="ctr"/>
                      <a:r>
                        <a:rPr lang="en-US" sz="1800" kern="1200" dirty="0">
                          <a:solidFill>
                            <a:schemeClr val="dk1"/>
                          </a:solidFill>
                          <a:latin typeface="+mn-lt"/>
                          <a:ea typeface="+mn-ea"/>
                          <a:cs typeface="+mn-cs"/>
                        </a:rPr>
                        <a:t>49</a:t>
                      </a:r>
                    </a:p>
                  </a:txBody>
                  <a:tcPr anchor="ctr"/>
                </a:tc>
                <a:tc>
                  <a:txBody>
                    <a:bodyPr/>
                    <a:lstStyle/>
                    <a:p>
                      <a:pPr algn="ctr"/>
                      <a:r>
                        <a:rPr lang="en-US" sz="1800" kern="1200" dirty="0">
                          <a:solidFill>
                            <a:schemeClr val="dk1"/>
                          </a:solidFill>
                          <a:latin typeface="+mn-lt"/>
                          <a:ea typeface="+mn-ea"/>
                          <a:cs typeface="+mn-cs"/>
                        </a:rPr>
                        <a:t>1</a:t>
                      </a:r>
                    </a:p>
                  </a:txBody>
                  <a:tcPr anchor="ctr"/>
                </a:tc>
                <a:extLst>
                  <a:ext uri="{0D108BD9-81ED-4DB2-BD59-A6C34878D82A}">
                    <a16:rowId xmlns:a16="http://schemas.microsoft.com/office/drawing/2014/main" val="3897352971"/>
                  </a:ext>
                </a:extLst>
              </a:tr>
              <a:tr h="370840">
                <a:tc>
                  <a:txBody>
                    <a:bodyPr/>
                    <a:lstStyle/>
                    <a:p>
                      <a:pPr algn="ctr"/>
                      <a:r>
                        <a:rPr lang="en-US" dirty="0"/>
                        <a:t>50</a:t>
                      </a:r>
                    </a:p>
                  </a:txBody>
                  <a:tcPr anchor="ctr"/>
                </a:tc>
                <a:tc>
                  <a:txBody>
                    <a:bodyPr/>
                    <a:lstStyle/>
                    <a:p>
                      <a:pPr algn="ctr"/>
                      <a:r>
                        <a:rPr lang="en-US" dirty="0"/>
                        <a:t>1</a:t>
                      </a:r>
                    </a:p>
                  </a:txBody>
                  <a:tcPr anchor="ctr"/>
                </a:tc>
                <a:extLst>
                  <a:ext uri="{0D108BD9-81ED-4DB2-BD59-A6C34878D82A}">
                    <a16:rowId xmlns:a16="http://schemas.microsoft.com/office/drawing/2014/main" val="2521356744"/>
                  </a:ext>
                </a:extLst>
              </a:tr>
              <a:tr h="370840">
                <a:tc>
                  <a:txBody>
                    <a:bodyPr/>
                    <a:lstStyle/>
                    <a:p>
                      <a:pPr algn="ctr"/>
                      <a:r>
                        <a:rPr lang="en-US" dirty="0"/>
                        <a:t>51</a:t>
                      </a:r>
                    </a:p>
                  </a:txBody>
                  <a:tcPr anchor="ctr"/>
                </a:tc>
                <a:tc>
                  <a:txBody>
                    <a:bodyPr/>
                    <a:lstStyle/>
                    <a:p>
                      <a:pPr algn="ctr"/>
                      <a:r>
                        <a:rPr lang="en-US" dirty="0"/>
                        <a:t>1</a:t>
                      </a:r>
                    </a:p>
                  </a:txBody>
                  <a:tcPr anchor="ctr"/>
                </a:tc>
                <a:extLst>
                  <a:ext uri="{0D108BD9-81ED-4DB2-BD59-A6C34878D82A}">
                    <a16:rowId xmlns:a16="http://schemas.microsoft.com/office/drawing/2014/main" val="3034377699"/>
                  </a:ext>
                </a:extLst>
              </a:tr>
            </a:tbl>
          </a:graphicData>
        </a:graphic>
      </p:graphicFrame>
      <p:sp>
        <p:nvSpPr>
          <p:cNvPr id="3" name="Slide Number Placeholder 2">
            <a:extLst>
              <a:ext uri="{FF2B5EF4-FFF2-40B4-BE49-F238E27FC236}">
                <a16:creationId xmlns:a16="http://schemas.microsoft.com/office/drawing/2014/main" id="{A84EB7E1-2B3A-4797-9409-3242A72736F4}"/>
              </a:ext>
            </a:extLst>
          </p:cNvPr>
          <p:cNvSpPr>
            <a:spLocks noGrp="1"/>
          </p:cNvSpPr>
          <p:nvPr>
            <p:ph type="sldNum" sz="quarter" idx="12"/>
          </p:nvPr>
        </p:nvSpPr>
        <p:spPr/>
        <p:txBody>
          <a:bodyPr/>
          <a:lstStyle/>
          <a:p>
            <a:fld id="{0A297500-7527-634B-90F4-69D0994C32B4}" type="slidenum">
              <a:rPr lang="nl-NL" smtClean="0"/>
              <a:t>15</a:t>
            </a:fld>
            <a:endParaRPr lang="nl-NL" dirty="0"/>
          </a:p>
        </p:txBody>
      </p:sp>
      <p:cxnSp>
        <p:nvCxnSpPr>
          <p:cNvPr id="6" name="Straight Arrow Connector 5">
            <a:extLst>
              <a:ext uri="{FF2B5EF4-FFF2-40B4-BE49-F238E27FC236}">
                <a16:creationId xmlns:a16="http://schemas.microsoft.com/office/drawing/2014/main" id="{F4202179-847B-4340-9EDA-DE30DA06A7EE}"/>
              </a:ext>
            </a:extLst>
          </p:cNvPr>
          <p:cNvCxnSpPr>
            <a:cxnSpLocks/>
          </p:cNvCxnSpPr>
          <p:nvPr/>
        </p:nvCxnSpPr>
        <p:spPr>
          <a:xfrm>
            <a:off x="4301544" y="4755774"/>
            <a:ext cx="594599"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E20C82-8B5C-48B7-A8A8-DF579C5EBA45}"/>
                  </a:ext>
                </a:extLst>
              </p:cNvPr>
              <p:cNvSpPr txBox="1"/>
              <p:nvPr/>
            </p:nvSpPr>
            <p:spPr>
              <a:xfrm>
                <a:off x="1481070" y="4571108"/>
                <a:ext cx="2820473" cy="390748"/>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𝑠𝑒𝑝𝑠𝑖𝑠</m:t>
                        </m:r>
                      </m:sub>
                    </m:sSub>
                  </m:oMath>
                </a14:m>
                <a:r>
                  <a:rPr lang="en-US" dirty="0"/>
                  <a:t> , Sepsis onset</a:t>
                </a:r>
              </a:p>
            </p:txBody>
          </p:sp>
        </mc:Choice>
        <mc:Fallback xmlns="">
          <p:sp>
            <p:nvSpPr>
              <p:cNvPr id="8" name="TextBox 7">
                <a:extLst>
                  <a:ext uri="{FF2B5EF4-FFF2-40B4-BE49-F238E27FC236}">
                    <a16:creationId xmlns:a16="http://schemas.microsoft.com/office/drawing/2014/main" id="{80E20C82-8B5C-48B7-A8A8-DF579C5EBA45}"/>
                  </a:ext>
                </a:extLst>
              </p:cNvPr>
              <p:cNvSpPr txBox="1">
                <a:spLocks noRot="1" noChangeAspect="1" noMove="1" noResize="1" noEditPoints="1" noAdjustHandles="1" noChangeArrowheads="1" noChangeShapeType="1" noTextEdit="1"/>
              </p:cNvSpPr>
              <p:nvPr/>
            </p:nvSpPr>
            <p:spPr>
              <a:xfrm>
                <a:off x="1481070" y="4571108"/>
                <a:ext cx="2820473" cy="390748"/>
              </a:xfrm>
              <a:prstGeom prst="rect">
                <a:avLst/>
              </a:prstGeom>
              <a:blipFill>
                <a:blip r:embed="rId3"/>
                <a:stretch>
                  <a:fillRect t="-9375" b="-18750"/>
                </a:stretch>
              </a:blipFill>
            </p:spPr>
            <p:txBody>
              <a:bodyPr/>
              <a:lstStyle/>
              <a:p>
                <a:r>
                  <a:rPr lang="en-US">
                    <a:noFill/>
                  </a:rPr>
                  <a:t> </a:t>
                </a:r>
              </a:p>
            </p:txBody>
          </p:sp>
        </mc:Fallback>
      </mc:AlternateContent>
      <p:sp>
        <p:nvSpPr>
          <p:cNvPr id="9" name="Left Brace 8">
            <a:extLst>
              <a:ext uri="{FF2B5EF4-FFF2-40B4-BE49-F238E27FC236}">
                <a16:creationId xmlns:a16="http://schemas.microsoft.com/office/drawing/2014/main" id="{289D7A6E-A262-400F-84A8-01FEE78BB35C}"/>
              </a:ext>
            </a:extLst>
          </p:cNvPr>
          <p:cNvSpPr/>
          <p:nvPr/>
        </p:nvSpPr>
        <p:spPr>
          <a:xfrm>
            <a:off x="4636394" y="2472744"/>
            <a:ext cx="217739" cy="3385569"/>
          </a:xfrm>
          <a:prstGeom prst="leftBrace">
            <a:avLst/>
          </a:prstGeom>
          <a:ln>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EFCC841-A2DD-4E1A-BFB5-ABAA24CA23C1}"/>
              </a:ext>
            </a:extLst>
          </p:cNvPr>
          <p:cNvSpPr txBox="1"/>
          <p:nvPr/>
        </p:nvSpPr>
        <p:spPr>
          <a:xfrm>
            <a:off x="2072251" y="3383510"/>
            <a:ext cx="2820473" cy="667747"/>
          </a:xfrm>
          <a:prstGeom prst="rect">
            <a:avLst/>
          </a:prstGeom>
          <a:noFill/>
        </p:spPr>
        <p:txBody>
          <a:bodyPr wrap="square" rtlCol="0">
            <a:spAutoFit/>
          </a:bodyPr>
          <a:lstStyle/>
          <a:p>
            <a:r>
              <a:rPr lang="en-US" dirty="0"/>
              <a:t>Good time for sepsis prediction</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EA62A1-2913-4649-AF28-456B9EF10E5D}"/>
                  </a:ext>
                </a:extLst>
              </p:cNvPr>
              <p:cNvSpPr txBox="1"/>
              <p:nvPr/>
            </p:nvSpPr>
            <p:spPr>
              <a:xfrm>
                <a:off x="1481071" y="5643048"/>
                <a:ext cx="2820473"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𝑙𝑎𝑡𝑒</m:t>
                        </m:r>
                      </m:sub>
                    </m:sSub>
                  </m:oMath>
                </a14:m>
                <a:r>
                  <a:rPr lang="en-US" dirty="0"/>
                  <a:t> , 3 hours after onset</a:t>
                </a:r>
              </a:p>
            </p:txBody>
          </p:sp>
        </mc:Choice>
        <mc:Fallback xmlns="">
          <p:sp>
            <p:nvSpPr>
              <p:cNvPr id="12" name="TextBox 11">
                <a:extLst>
                  <a:ext uri="{FF2B5EF4-FFF2-40B4-BE49-F238E27FC236}">
                    <a16:creationId xmlns:a16="http://schemas.microsoft.com/office/drawing/2014/main" id="{7CEA62A1-2913-4649-AF28-456B9EF10E5D}"/>
                  </a:ext>
                </a:extLst>
              </p:cNvPr>
              <p:cNvSpPr txBox="1">
                <a:spLocks noRot="1" noChangeAspect="1" noMove="1" noResize="1" noEditPoints="1" noAdjustHandles="1" noChangeArrowheads="1" noChangeShapeType="1" noTextEdit="1"/>
              </p:cNvSpPr>
              <p:nvPr/>
            </p:nvSpPr>
            <p:spPr>
              <a:xfrm>
                <a:off x="1481071" y="5643048"/>
                <a:ext cx="2820473" cy="369332"/>
              </a:xfrm>
              <a:prstGeom prst="rect">
                <a:avLst/>
              </a:prstGeom>
              <a:blipFill>
                <a:blip r:embed="rId4"/>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1601F60-D8B8-468F-9100-253A08883855}"/>
                  </a:ext>
                </a:extLst>
              </p:cNvPr>
              <p:cNvSpPr txBox="1"/>
              <p:nvPr/>
            </p:nvSpPr>
            <p:spPr>
              <a:xfrm>
                <a:off x="1481071" y="2268165"/>
                <a:ext cx="2820473" cy="667747"/>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𝑜𝑝𝑡𝑖𝑚𝑎𝑙</m:t>
                        </m:r>
                      </m:sub>
                    </m:sSub>
                  </m:oMath>
                </a14:m>
                <a:r>
                  <a:rPr lang="en-US" dirty="0"/>
                  <a:t>, 6 hours before onset</a:t>
                </a:r>
              </a:p>
            </p:txBody>
          </p:sp>
        </mc:Choice>
        <mc:Fallback xmlns="">
          <p:sp>
            <p:nvSpPr>
              <p:cNvPr id="13" name="TextBox 12">
                <a:extLst>
                  <a:ext uri="{FF2B5EF4-FFF2-40B4-BE49-F238E27FC236}">
                    <a16:creationId xmlns:a16="http://schemas.microsoft.com/office/drawing/2014/main" id="{F1601F60-D8B8-468F-9100-253A08883855}"/>
                  </a:ext>
                </a:extLst>
              </p:cNvPr>
              <p:cNvSpPr txBox="1">
                <a:spLocks noRot="1" noChangeAspect="1" noMove="1" noResize="1" noEditPoints="1" noAdjustHandles="1" noChangeArrowheads="1" noChangeShapeType="1" noTextEdit="1"/>
              </p:cNvSpPr>
              <p:nvPr/>
            </p:nvSpPr>
            <p:spPr>
              <a:xfrm>
                <a:off x="1481071" y="2268165"/>
                <a:ext cx="2820473" cy="667747"/>
              </a:xfrm>
              <a:prstGeom prst="rect">
                <a:avLst/>
              </a:prstGeom>
              <a:blipFill>
                <a:blip r:embed="rId5"/>
                <a:stretch>
                  <a:fillRect l="-1944" t="-4545" b="-13636"/>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6FF73D7-18BD-4154-AC75-0FE5835240CC}"/>
              </a:ext>
            </a:extLst>
          </p:cNvPr>
          <p:cNvCxnSpPr>
            <a:cxnSpLocks/>
          </p:cNvCxnSpPr>
          <p:nvPr/>
        </p:nvCxnSpPr>
        <p:spPr>
          <a:xfrm>
            <a:off x="4298125" y="2474381"/>
            <a:ext cx="594599"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F65C102-BBEB-49CD-A495-BE6C6A9577FC}"/>
              </a:ext>
            </a:extLst>
          </p:cNvPr>
          <p:cNvCxnSpPr>
            <a:cxnSpLocks/>
          </p:cNvCxnSpPr>
          <p:nvPr/>
        </p:nvCxnSpPr>
        <p:spPr>
          <a:xfrm>
            <a:off x="1477653" y="4583151"/>
            <a:ext cx="7789010"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F3DF86BE-4B27-4412-AA67-E5892C8E48F7}"/>
              </a:ext>
            </a:extLst>
          </p:cNvPr>
          <p:cNvCxnSpPr>
            <a:cxnSpLocks/>
          </p:cNvCxnSpPr>
          <p:nvPr/>
        </p:nvCxnSpPr>
        <p:spPr>
          <a:xfrm>
            <a:off x="4343553" y="5858314"/>
            <a:ext cx="594599"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8" name="Title 3">
            <a:extLst>
              <a:ext uri="{FF2B5EF4-FFF2-40B4-BE49-F238E27FC236}">
                <a16:creationId xmlns:a16="http://schemas.microsoft.com/office/drawing/2014/main" id="{EE351C9C-E22F-4994-8909-C81E3511EEB6}"/>
              </a:ext>
            </a:extLst>
          </p:cNvPr>
          <p:cNvSpPr>
            <a:spLocks noGrp="1"/>
          </p:cNvSpPr>
          <p:nvPr>
            <p:ph type="title"/>
          </p:nvPr>
        </p:nvSpPr>
        <p:spPr>
          <a:xfrm>
            <a:off x="575999" y="207035"/>
            <a:ext cx="3954573" cy="1476725"/>
          </a:xfrm>
        </p:spPr>
        <p:txBody>
          <a:bodyPr>
            <a:normAutofit/>
          </a:bodyPr>
          <a:lstStyle/>
          <a:p>
            <a:r>
              <a:rPr lang="en-US" sz="2800" dirty="0"/>
              <a:t>For example - </a:t>
            </a:r>
            <a:br>
              <a:rPr lang="en-US" sz="2800" dirty="0"/>
            </a:br>
            <a:r>
              <a:rPr lang="en-US" sz="2800" dirty="0"/>
              <a:t>septic patient</a:t>
            </a:r>
            <a:br>
              <a:rPr lang="en-US" sz="2800" dirty="0"/>
            </a:br>
            <a:r>
              <a:rPr lang="en-US" sz="2800" dirty="0"/>
              <a:t>utility score calculation</a:t>
            </a:r>
          </a:p>
        </p:txBody>
      </p:sp>
    </p:spTree>
    <p:extLst>
      <p:ext uri="{BB962C8B-B14F-4D97-AF65-F5344CB8AC3E}">
        <p14:creationId xmlns:p14="http://schemas.microsoft.com/office/powerpoint/2010/main" val="328249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CDC175-6DD8-43C2-9D1C-C09E7478D31E}"/>
              </a:ext>
            </a:extLst>
          </p:cNvPr>
          <p:cNvSpPr>
            <a:spLocks noGrp="1"/>
          </p:cNvSpPr>
          <p:nvPr>
            <p:ph type="sldNum" sz="quarter" idx="12"/>
          </p:nvPr>
        </p:nvSpPr>
        <p:spPr/>
        <p:txBody>
          <a:bodyPr/>
          <a:lstStyle/>
          <a:p>
            <a:fld id="{0A297500-7527-634B-90F4-69D0994C32B4}" type="slidenum">
              <a:rPr lang="en-US" smtClean="0"/>
              <a:t>16</a:t>
            </a:fld>
            <a:endParaRPr lang="en-US" dirty="0"/>
          </a:p>
        </p:txBody>
      </p:sp>
      <p:sp>
        <p:nvSpPr>
          <p:cNvPr id="4" name="Title 3">
            <a:extLst>
              <a:ext uri="{FF2B5EF4-FFF2-40B4-BE49-F238E27FC236}">
                <a16:creationId xmlns:a16="http://schemas.microsoft.com/office/drawing/2014/main" id="{20B8E821-45F1-46D9-AA6D-255E547C3507}"/>
              </a:ext>
            </a:extLst>
          </p:cNvPr>
          <p:cNvSpPr>
            <a:spLocks noGrp="1"/>
          </p:cNvSpPr>
          <p:nvPr>
            <p:ph type="title"/>
          </p:nvPr>
        </p:nvSpPr>
        <p:spPr>
          <a:xfrm>
            <a:off x="482599" y="207036"/>
            <a:ext cx="6490387" cy="1152000"/>
          </a:xfrm>
        </p:spPr>
        <p:txBody>
          <a:bodyPr>
            <a:normAutofit/>
          </a:bodyPr>
          <a:lstStyle/>
          <a:p>
            <a:r>
              <a:rPr lang="en-US" dirty="0"/>
              <a:t>Utility Score</a:t>
            </a:r>
          </a:p>
        </p:txBody>
      </p:sp>
      <p:sp>
        <p:nvSpPr>
          <p:cNvPr id="5" name="Rectangle 4">
            <a:extLst>
              <a:ext uri="{FF2B5EF4-FFF2-40B4-BE49-F238E27FC236}">
                <a16:creationId xmlns:a16="http://schemas.microsoft.com/office/drawing/2014/main" id="{596E2C86-FC8B-4438-9BAF-525737DF3342}"/>
              </a:ext>
            </a:extLst>
          </p:cNvPr>
          <p:cNvSpPr/>
          <p:nvPr/>
        </p:nvSpPr>
        <p:spPr>
          <a:xfrm>
            <a:off x="751113" y="6227881"/>
            <a:ext cx="7942125" cy="600164"/>
          </a:xfrm>
          <a:prstGeom prst="rect">
            <a:avLst/>
          </a:prstGeom>
        </p:spPr>
        <p:txBody>
          <a:bodyPr wrap="square">
            <a:spAutoFit/>
          </a:bodyPr>
          <a:lstStyle/>
          <a:p>
            <a:r>
              <a:rPr lang="en-US" sz="1100" dirty="0">
                <a:solidFill>
                  <a:schemeClr val="bg1"/>
                </a:solidFill>
              </a:rPr>
              <a:t>[1] </a:t>
            </a:r>
            <a:r>
              <a:rPr lang="en-GB" sz="1100" b="0" i="0" dirty="0">
                <a:solidFill>
                  <a:schemeClr val="bg1"/>
                </a:solidFill>
                <a:effectLst/>
              </a:rPr>
              <a:t>Reyna, M., Josef, C., Jeter, R., Shashikumar, S., Moody, B., Westover, M. B., Sharma, A., Nemati, S., &amp; Clifford, G. (2019). Early Prediction of Sepsis from Clinical Data -- the </a:t>
            </a:r>
            <a:r>
              <a:rPr lang="en-GB" sz="1100" b="0" i="0" dirty="0" err="1">
                <a:solidFill>
                  <a:schemeClr val="bg1"/>
                </a:solidFill>
                <a:effectLst/>
              </a:rPr>
              <a:t>PhysioNet</a:t>
            </a:r>
            <a:r>
              <a:rPr lang="en-GB" sz="1100" b="0" i="0" dirty="0">
                <a:solidFill>
                  <a:schemeClr val="bg1"/>
                </a:solidFill>
                <a:effectLst/>
              </a:rPr>
              <a:t> Computing in Cardiology Challenge 2019 (version 1.0.0). </a:t>
            </a:r>
            <a:r>
              <a:rPr lang="en-GB" sz="1100" b="0" i="1" dirty="0" err="1">
                <a:solidFill>
                  <a:schemeClr val="bg1"/>
                </a:solidFill>
                <a:effectLst/>
              </a:rPr>
              <a:t>PhysioNet</a:t>
            </a:r>
            <a:r>
              <a:rPr lang="en-GB" sz="1100" b="0" i="0" dirty="0">
                <a:solidFill>
                  <a:schemeClr val="bg1"/>
                </a:solidFill>
                <a:effectLst/>
              </a:rPr>
              <a:t>. </a:t>
            </a:r>
            <a:r>
              <a:rPr lang="en-GB" sz="1100" b="0" i="0" u="none" strike="noStrike" dirty="0">
                <a:solidFill>
                  <a:schemeClr val="bg1"/>
                </a:solidFill>
                <a:effectLst/>
                <a:hlinkClick r:id="rId3">
                  <a:extLst>
                    <a:ext uri="{A12FA001-AC4F-418D-AE19-62706E023703}">
                      <ahyp:hlinkClr xmlns:ahyp="http://schemas.microsoft.com/office/drawing/2018/hyperlinkcolor" val="tx"/>
                    </a:ext>
                  </a:extLst>
                </a:hlinkClick>
              </a:rPr>
              <a:t>https://doi.org/10.13026/v64v-d857</a:t>
            </a:r>
            <a:r>
              <a:rPr lang="en-GB" sz="1100" b="0" i="0" dirty="0">
                <a:solidFill>
                  <a:schemeClr val="bg1"/>
                </a:solidFill>
                <a:effectLst/>
              </a:rPr>
              <a:t>.</a:t>
            </a:r>
            <a:r>
              <a:rPr lang="en-US" sz="1100" dirty="0">
                <a:solidFill>
                  <a:schemeClr val="bg1"/>
                </a:solidFill>
              </a:rPr>
              <a:t>https://physionet.org/content/challenge-2019/1.0.0/ </a:t>
            </a:r>
          </a:p>
        </p:txBody>
      </p:sp>
      <mc:AlternateContent xmlns:mc="http://schemas.openxmlformats.org/markup-compatibility/2006" xmlns:a14="http://schemas.microsoft.com/office/drawing/2010/main">
        <mc:Choice Requires="a14">
          <p:sp>
            <p:nvSpPr>
              <p:cNvPr id="9" name="Content Placeholder 1">
                <a:extLst>
                  <a:ext uri="{FF2B5EF4-FFF2-40B4-BE49-F238E27FC236}">
                    <a16:creationId xmlns:a16="http://schemas.microsoft.com/office/drawing/2014/main" id="{C8DEC119-C8F7-4410-B26F-76217F6DC522}"/>
                  </a:ext>
                </a:extLst>
              </p:cNvPr>
              <p:cNvSpPr txBox="1">
                <a:spLocks/>
              </p:cNvSpPr>
              <p:nvPr/>
            </p:nvSpPr>
            <p:spPr>
              <a:xfrm>
                <a:off x="8467917" y="3694846"/>
                <a:ext cx="3526306" cy="1152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4000"/>
                  </a:lnSpc>
                  <a:buFont typeface="Arial"/>
                  <a:buNone/>
                </a:pP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𝑈</m:t>
                        </m:r>
                      </m:e>
                      <m:sub>
                        <m:r>
                          <a:rPr lang="en-US" b="0" i="1" smtClean="0">
                            <a:solidFill>
                              <a:srgbClr val="FF0000"/>
                            </a:solidFill>
                            <a:latin typeface="Cambria Math" panose="02040503050406030204" pitchFamily="18" charset="0"/>
                          </a:rPr>
                          <m:t>𝑇𝑃</m:t>
                        </m:r>
                      </m:sub>
                    </m:sSub>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𝑠</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oMath>
                </a14:m>
                <a:r>
                  <a:rPr lang="en-GB" dirty="0">
                    <a:solidFill>
                      <a:srgbClr val="FF0000"/>
                    </a:solidFill>
                  </a:rPr>
                  <a:t>, true positive</a:t>
                </a:r>
              </a:p>
              <a:p>
                <a:pPr marL="0" indent="0">
                  <a:lnSpc>
                    <a:spcPct val="114000"/>
                  </a:lnSpc>
                  <a:buFont typeface="Arial"/>
                  <a:buNone/>
                </a:pPr>
                <a14:m>
                  <m:oMath xmlns:m="http://schemas.openxmlformats.org/officeDocument/2006/math">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𝑈</m:t>
                        </m:r>
                      </m:e>
                      <m:sub>
                        <m:r>
                          <a:rPr lang="en-US" b="0" i="1" smtClean="0">
                            <a:solidFill>
                              <a:srgbClr val="0070C0"/>
                            </a:solidFill>
                            <a:latin typeface="Cambria Math" panose="02040503050406030204" pitchFamily="18" charset="0"/>
                          </a:rPr>
                          <m:t>𝐹𝑁</m:t>
                        </m:r>
                      </m:sub>
                    </m:sSub>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𝑠</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𝑡</m:t>
                        </m:r>
                      </m:e>
                    </m:d>
                    <m:r>
                      <a:rPr lang="en-US" b="0" i="1" smtClean="0">
                        <a:solidFill>
                          <a:srgbClr val="0070C0"/>
                        </a:solidFill>
                        <a:latin typeface="Cambria Math" panose="02040503050406030204" pitchFamily="18" charset="0"/>
                      </a:rPr>
                      <m:t>, </m:t>
                    </m:r>
                  </m:oMath>
                </a14:m>
                <a:r>
                  <a:rPr lang="en-GB" dirty="0">
                    <a:solidFill>
                      <a:srgbClr val="0070C0"/>
                    </a:solidFill>
                  </a:rPr>
                  <a:t>false negative</a:t>
                </a:r>
                <a:endParaRPr lang="en-GB" dirty="0">
                  <a:solidFill>
                    <a:srgbClr val="FF0000"/>
                  </a:solidFill>
                </a:endParaRPr>
              </a:p>
              <a:p>
                <a:pPr marL="0" indent="0">
                  <a:lnSpc>
                    <a:spcPct val="114000"/>
                  </a:lnSpc>
                  <a:buFont typeface="Arial"/>
                  <a:buNone/>
                </a:pPr>
                <a:endParaRPr lang="en-GB" dirty="0"/>
              </a:p>
            </p:txBody>
          </p:sp>
        </mc:Choice>
        <mc:Fallback xmlns="">
          <p:sp>
            <p:nvSpPr>
              <p:cNvPr id="9" name="Content Placeholder 1">
                <a:extLst>
                  <a:ext uri="{FF2B5EF4-FFF2-40B4-BE49-F238E27FC236}">
                    <a16:creationId xmlns:a16="http://schemas.microsoft.com/office/drawing/2014/main" id="{C8DEC119-C8F7-4410-B26F-76217F6DC522}"/>
                  </a:ext>
                </a:extLst>
              </p:cNvPr>
              <p:cNvSpPr txBox="1">
                <a:spLocks noRot="1" noChangeAspect="1" noMove="1" noResize="1" noEditPoints="1" noAdjustHandles="1" noChangeArrowheads="1" noChangeShapeType="1" noTextEdit="1"/>
              </p:cNvSpPr>
              <p:nvPr/>
            </p:nvSpPr>
            <p:spPr>
              <a:xfrm>
                <a:off x="8467917" y="3694846"/>
                <a:ext cx="3526306" cy="1152000"/>
              </a:xfrm>
              <a:prstGeom prst="rect">
                <a:avLst/>
              </a:prstGeom>
              <a:blipFill>
                <a:blip r:embed="rId4"/>
                <a:stretch>
                  <a:fillRect l="-345" t="-2646" b="-1058"/>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B66ABEC8-4494-4023-BD0C-B3282B492329}"/>
              </a:ext>
            </a:extLst>
          </p:cNvPr>
          <p:cNvSpPr/>
          <p:nvPr/>
        </p:nvSpPr>
        <p:spPr>
          <a:xfrm>
            <a:off x="8166721" y="3839213"/>
            <a:ext cx="416852" cy="811076"/>
          </a:xfrm>
          <a:prstGeom prst="leftBrace">
            <a:avLst>
              <a:gd name="adj1" fmla="val 0"/>
              <a:gd name="adj2" fmla="val 4922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Content Placeholder 1">
                <a:extLst>
                  <a:ext uri="{FF2B5EF4-FFF2-40B4-BE49-F238E27FC236}">
                    <a16:creationId xmlns:a16="http://schemas.microsoft.com/office/drawing/2014/main" id="{2A8A7F59-C893-4A7C-88F9-C499D0F4183A}"/>
                  </a:ext>
                </a:extLst>
              </p:cNvPr>
              <p:cNvSpPr txBox="1">
                <a:spLocks/>
              </p:cNvSpPr>
              <p:nvPr/>
            </p:nvSpPr>
            <p:spPr>
              <a:xfrm>
                <a:off x="7114666" y="3945244"/>
                <a:ext cx="1184606" cy="57286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4000"/>
                  </a:lnSpc>
                  <a:buFont typeface="Arial"/>
                  <a:buNone/>
                </a:pPr>
                <a:r>
                  <a:rPr lang="en-US" dirty="0"/>
                  <a:t>U</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e>
                    </m:d>
                  </m:oMath>
                </a14:m>
                <a:endParaRPr lang="en-GB" dirty="0"/>
              </a:p>
            </p:txBody>
          </p:sp>
        </mc:Choice>
        <mc:Fallback xmlns="">
          <p:sp>
            <p:nvSpPr>
              <p:cNvPr id="11" name="Content Placeholder 1">
                <a:extLst>
                  <a:ext uri="{FF2B5EF4-FFF2-40B4-BE49-F238E27FC236}">
                    <a16:creationId xmlns:a16="http://schemas.microsoft.com/office/drawing/2014/main" id="{2A8A7F59-C893-4A7C-88F9-C499D0F4183A}"/>
                  </a:ext>
                </a:extLst>
              </p:cNvPr>
              <p:cNvSpPr txBox="1">
                <a:spLocks noRot="1" noChangeAspect="1" noMove="1" noResize="1" noEditPoints="1" noAdjustHandles="1" noChangeArrowheads="1" noChangeShapeType="1" noTextEdit="1"/>
              </p:cNvSpPr>
              <p:nvPr/>
            </p:nvSpPr>
            <p:spPr>
              <a:xfrm>
                <a:off x="7114666" y="3945244"/>
                <a:ext cx="1184606" cy="572867"/>
              </a:xfrm>
              <a:prstGeom prst="rect">
                <a:avLst/>
              </a:prstGeom>
              <a:blipFill>
                <a:blip r:embed="rId5"/>
                <a:stretch>
                  <a:fillRect l="-7732" t="-5319" b="-7447"/>
                </a:stretch>
              </a:blipFill>
            </p:spPr>
            <p:txBody>
              <a:bodyPr/>
              <a:lstStyle/>
              <a:p>
                <a:r>
                  <a:rPr lang="en-US">
                    <a:noFill/>
                  </a:rPr>
                  <a:t> </a:t>
                </a:r>
              </a:p>
            </p:txBody>
          </p:sp>
        </mc:Fallback>
      </mc:AlternateContent>
      <p:sp>
        <p:nvSpPr>
          <p:cNvPr id="12" name="Content Placeholder 1">
            <a:extLst>
              <a:ext uri="{FF2B5EF4-FFF2-40B4-BE49-F238E27FC236}">
                <a16:creationId xmlns:a16="http://schemas.microsoft.com/office/drawing/2014/main" id="{1734457C-6B0A-498C-8920-7F0F2AA065F8}"/>
              </a:ext>
            </a:extLst>
          </p:cNvPr>
          <p:cNvSpPr txBox="1">
            <a:spLocks/>
          </p:cNvSpPr>
          <p:nvPr/>
        </p:nvSpPr>
        <p:spPr>
          <a:xfrm>
            <a:off x="576000" y="3712028"/>
            <a:ext cx="6249343" cy="240797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4000"/>
              </a:lnSpc>
              <a:buFont typeface="Arial"/>
              <a:buNone/>
            </a:pPr>
            <a:endParaRPr lang="en-US" dirty="0"/>
          </a:p>
        </p:txBody>
      </p:sp>
      <p:pic>
        <p:nvPicPr>
          <p:cNvPr id="8" name="Picture 7">
            <a:extLst>
              <a:ext uri="{FF2B5EF4-FFF2-40B4-BE49-F238E27FC236}">
                <a16:creationId xmlns:a16="http://schemas.microsoft.com/office/drawing/2014/main" id="{5AE94FD2-0D88-4829-A220-8A40BFE2BF9A}"/>
              </a:ext>
            </a:extLst>
          </p:cNvPr>
          <p:cNvPicPr>
            <a:picLocks noChangeAspect="1"/>
          </p:cNvPicPr>
          <p:nvPr/>
        </p:nvPicPr>
        <p:blipFill>
          <a:blip r:embed="rId6"/>
          <a:stretch>
            <a:fillRect/>
          </a:stretch>
        </p:blipFill>
        <p:spPr>
          <a:xfrm>
            <a:off x="67244" y="1307566"/>
            <a:ext cx="6890176" cy="3633724"/>
          </a:xfrm>
          <a:prstGeom prst="rect">
            <a:avLst/>
          </a:prstGeom>
        </p:spPr>
      </p:pic>
      <p:sp>
        <p:nvSpPr>
          <p:cNvPr id="19" name="Content Placeholder 1">
            <a:extLst>
              <a:ext uri="{FF2B5EF4-FFF2-40B4-BE49-F238E27FC236}">
                <a16:creationId xmlns:a16="http://schemas.microsoft.com/office/drawing/2014/main" id="{7603AF05-DEC9-4372-9AF3-741129ABC388}"/>
              </a:ext>
            </a:extLst>
          </p:cNvPr>
          <p:cNvSpPr>
            <a:spLocks noGrp="1"/>
          </p:cNvSpPr>
          <p:nvPr>
            <p:ph idx="1"/>
          </p:nvPr>
        </p:nvSpPr>
        <p:spPr>
          <a:xfrm>
            <a:off x="7185124" y="5093315"/>
            <a:ext cx="2228296" cy="1020293"/>
          </a:xfrm>
        </p:spPr>
        <p:txBody>
          <a:bodyPr>
            <a:normAutofit/>
          </a:bodyPr>
          <a:lstStyle/>
          <a:p>
            <a:r>
              <a:rPr lang="en-US" dirty="0"/>
              <a:t>s – patient id</a:t>
            </a:r>
          </a:p>
          <a:p>
            <a:r>
              <a:rPr lang="en-US" dirty="0"/>
              <a:t>t - time</a:t>
            </a:r>
          </a:p>
        </p:txBody>
      </p:sp>
      <p:graphicFrame>
        <p:nvGraphicFramePr>
          <p:cNvPr id="2" name="Table 5">
            <a:extLst>
              <a:ext uri="{FF2B5EF4-FFF2-40B4-BE49-F238E27FC236}">
                <a16:creationId xmlns:a16="http://schemas.microsoft.com/office/drawing/2014/main" id="{E6E52404-40DD-40C2-AAD2-BF0462A7ED28}"/>
              </a:ext>
            </a:extLst>
          </p:cNvPr>
          <p:cNvGraphicFramePr>
            <a:graphicFrameLocks noGrp="1"/>
          </p:cNvGraphicFramePr>
          <p:nvPr>
            <p:extLst>
              <p:ext uri="{D42A27DB-BD31-4B8C-83A1-F6EECF244321}">
                <p14:modId xmlns:p14="http://schemas.microsoft.com/office/powerpoint/2010/main" val="2427944595"/>
              </p:ext>
            </p:extLst>
          </p:nvPr>
        </p:nvGraphicFramePr>
        <p:xfrm>
          <a:off x="6788478" y="487097"/>
          <a:ext cx="5249883" cy="2629930"/>
        </p:xfrm>
        <a:graphic>
          <a:graphicData uri="http://schemas.openxmlformats.org/drawingml/2006/table">
            <a:tbl>
              <a:tblPr firstRow="1" bandRow="1">
                <a:tableStyleId>{5C22544A-7EE6-4342-B048-85BDC9FD1C3A}</a:tableStyleId>
              </a:tblPr>
              <a:tblGrid>
                <a:gridCol w="2319991">
                  <a:extLst>
                    <a:ext uri="{9D8B030D-6E8A-4147-A177-3AD203B41FA5}">
                      <a16:colId xmlns:a16="http://schemas.microsoft.com/office/drawing/2014/main" val="3479800818"/>
                    </a:ext>
                  </a:extLst>
                </a:gridCol>
                <a:gridCol w="1453585">
                  <a:extLst>
                    <a:ext uri="{9D8B030D-6E8A-4147-A177-3AD203B41FA5}">
                      <a16:colId xmlns:a16="http://schemas.microsoft.com/office/drawing/2014/main" val="1549156000"/>
                    </a:ext>
                  </a:extLst>
                </a:gridCol>
                <a:gridCol w="1476307">
                  <a:extLst>
                    <a:ext uri="{9D8B030D-6E8A-4147-A177-3AD203B41FA5}">
                      <a16:colId xmlns:a16="http://schemas.microsoft.com/office/drawing/2014/main" val="1190939124"/>
                    </a:ext>
                  </a:extLst>
                </a:gridCol>
              </a:tblGrid>
              <a:tr h="1098578">
                <a:tc>
                  <a:txBody>
                    <a:bodyPr/>
                    <a:lstStyle/>
                    <a:p>
                      <a:pPr algn="r"/>
                      <a:r>
                        <a:rPr lang="en-US" sz="2000" dirty="0"/>
                        <a:t>Prediction</a:t>
                      </a:r>
                    </a:p>
                    <a:p>
                      <a:pPr algn="ctr"/>
                      <a:endParaRPr lang="en-US" sz="2000" dirty="0"/>
                    </a:p>
                    <a:p>
                      <a:pPr algn="l"/>
                      <a:r>
                        <a:rPr lang="en-US" sz="2000" dirty="0"/>
                        <a:t>SepsisLabel </a:t>
                      </a:r>
                    </a:p>
                  </a:txBody>
                  <a:tcPr/>
                </a:tc>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2833618996"/>
                  </a:ext>
                </a:extLst>
              </a:tr>
              <a:tr h="765676">
                <a:tc>
                  <a:txBody>
                    <a:bodyPr/>
                    <a:lstStyle/>
                    <a:p>
                      <a:pPr algn="ctr"/>
                      <a:r>
                        <a:rPr lang="en-US" sz="2000" dirty="0"/>
                        <a:t>1</a:t>
                      </a:r>
                    </a:p>
                  </a:txBody>
                  <a:tcPr anchor="ctr"/>
                </a:tc>
                <a:tc>
                  <a:txBody>
                    <a:bodyPr/>
                    <a:lstStyle/>
                    <a:p>
                      <a:pPr algn="ctr"/>
                      <a:r>
                        <a:rPr lang="en-GB" sz="2000" dirty="0">
                          <a:solidFill>
                            <a:srgbClr val="FF0000"/>
                          </a:solidFill>
                        </a:rPr>
                        <a:t>True positive</a:t>
                      </a:r>
                      <a:endParaRPr lang="en-US" sz="2000" dirty="0"/>
                    </a:p>
                  </a:txBody>
                  <a:tcPr anchor="ctr"/>
                </a:tc>
                <a:tc>
                  <a:txBody>
                    <a:bodyPr/>
                    <a:lstStyle/>
                    <a:p>
                      <a:pPr algn="ctr"/>
                      <a:r>
                        <a:rPr lang="en-GB" sz="2000" dirty="0">
                          <a:solidFill>
                            <a:srgbClr val="0070C0"/>
                          </a:solidFill>
                        </a:rPr>
                        <a:t>False negative</a:t>
                      </a:r>
                      <a:endParaRPr lang="en-US" sz="2000" dirty="0"/>
                    </a:p>
                  </a:txBody>
                  <a:tcPr anchor="ctr"/>
                </a:tc>
                <a:extLst>
                  <a:ext uri="{0D108BD9-81ED-4DB2-BD59-A6C34878D82A}">
                    <a16:rowId xmlns:a16="http://schemas.microsoft.com/office/drawing/2014/main" val="57316370"/>
                  </a:ext>
                </a:extLst>
              </a:tr>
              <a:tr h="765676">
                <a:tc>
                  <a:txBody>
                    <a:bodyPr/>
                    <a:lstStyle/>
                    <a:p>
                      <a:pPr algn="ctr"/>
                      <a:r>
                        <a:rPr lang="en-US" sz="2000">
                          <a:solidFill>
                            <a:schemeClr val="bg1">
                              <a:lumMod val="50000"/>
                            </a:schemeClr>
                          </a:solidFill>
                        </a:rPr>
                        <a:t>0</a:t>
                      </a:r>
                      <a:endParaRPr lang="en-US" sz="2000" dirty="0">
                        <a:solidFill>
                          <a:schemeClr val="bg1">
                            <a:lumMod val="50000"/>
                          </a:schemeClr>
                        </a:solidFill>
                      </a:endParaRPr>
                    </a:p>
                  </a:txBody>
                  <a:tcPr anchor="ctr"/>
                </a:tc>
                <a:tc>
                  <a:txBody>
                    <a:bodyPr/>
                    <a:lstStyle/>
                    <a:p>
                      <a:pPr algn="ctr"/>
                      <a:r>
                        <a:rPr lang="en-US" sz="2000" dirty="0">
                          <a:solidFill>
                            <a:schemeClr val="bg1">
                              <a:lumMod val="50000"/>
                            </a:schemeClr>
                          </a:solidFill>
                        </a:rPr>
                        <a:t>False positive</a:t>
                      </a:r>
                    </a:p>
                  </a:txBody>
                  <a:tcPr anchor="ctr"/>
                </a:tc>
                <a:tc>
                  <a:txBody>
                    <a:bodyPr/>
                    <a:lstStyle/>
                    <a:p>
                      <a:pPr algn="ctr"/>
                      <a:r>
                        <a:rPr lang="en-US" sz="2000" dirty="0">
                          <a:solidFill>
                            <a:schemeClr val="bg1">
                              <a:lumMod val="50000"/>
                            </a:schemeClr>
                          </a:solidFill>
                        </a:rPr>
                        <a:t>True negative</a:t>
                      </a:r>
                    </a:p>
                  </a:txBody>
                  <a:tcPr anchor="ctr"/>
                </a:tc>
                <a:extLst>
                  <a:ext uri="{0D108BD9-81ED-4DB2-BD59-A6C34878D82A}">
                    <a16:rowId xmlns:a16="http://schemas.microsoft.com/office/drawing/2014/main" val="2006565071"/>
                  </a:ext>
                </a:extLst>
              </a:tr>
            </a:tbl>
          </a:graphicData>
        </a:graphic>
      </p:graphicFrame>
    </p:spTree>
    <p:extLst>
      <p:ext uri="{BB962C8B-B14F-4D97-AF65-F5344CB8AC3E}">
        <p14:creationId xmlns:p14="http://schemas.microsoft.com/office/powerpoint/2010/main" val="3634463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id="{4456EC19-A45F-4803-8F55-C6790E6D8B9F}"/>
              </a:ext>
            </a:extLst>
          </p:cNvPr>
          <p:cNvGraphicFramePr>
            <a:graphicFrameLocks noGrp="1"/>
          </p:cNvGraphicFramePr>
          <p:nvPr>
            <p:ph idx="1"/>
            <p:extLst>
              <p:ext uri="{D42A27DB-BD31-4B8C-83A1-F6EECF244321}">
                <p14:modId xmlns:p14="http://schemas.microsoft.com/office/powerpoint/2010/main" val="1782844766"/>
              </p:ext>
            </p:extLst>
          </p:nvPr>
        </p:nvGraphicFramePr>
        <p:xfrm>
          <a:off x="4874337" y="0"/>
          <a:ext cx="6561016" cy="6206306"/>
        </p:xfrm>
        <a:graphic>
          <a:graphicData uri="http://schemas.openxmlformats.org/drawingml/2006/table">
            <a:tbl>
              <a:tblPr firstRow="1" bandRow="1">
                <a:tableStyleId>{5C22544A-7EE6-4342-B048-85BDC9FD1C3A}</a:tableStyleId>
              </a:tblPr>
              <a:tblGrid>
                <a:gridCol w="1440000">
                  <a:extLst>
                    <a:ext uri="{9D8B030D-6E8A-4147-A177-3AD203B41FA5}">
                      <a16:colId xmlns:a16="http://schemas.microsoft.com/office/drawing/2014/main" val="1319468053"/>
                    </a:ext>
                  </a:extLst>
                </a:gridCol>
                <a:gridCol w="950630">
                  <a:extLst>
                    <a:ext uri="{9D8B030D-6E8A-4147-A177-3AD203B41FA5}">
                      <a16:colId xmlns:a16="http://schemas.microsoft.com/office/drawing/2014/main" val="2296796012"/>
                    </a:ext>
                  </a:extLst>
                </a:gridCol>
                <a:gridCol w="2085193">
                  <a:extLst>
                    <a:ext uri="{9D8B030D-6E8A-4147-A177-3AD203B41FA5}">
                      <a16:colId xmlns:a16="http://schemas.microsoft.com/office/drawing/2014/main" val="3779186889"/>
                    </a:ext>
                  </a:extLst>
                </a:gridCol>
                <a:gridCol w="2085193">
                  <a:extLst>
                    <a:ext uri="{9D8B030D-6E8A-4147-A177-3AD203B41FA5}">
                      <a16:colId xmlns:a16="http://schemas.microsoft.com/office/drawing/2014/main" val="2619610609"/>
                    </a:ext>
                  </a:extLst>
                </a:gridCol>
              </a:tblGrid>
              <a:tr h="930170">
                <a:tc>
                  <a:txBody>
                    <a:bodyPr/>
                    <a:lstStyle/>
                    <a:p>
                      <a:pPr algn="ctr"/>
                      <a:r>
                        <a:rPr lang="en-US" dirty="0"/>
                        <a:t>Time (hour(s))</a:t>
                      </a:r>
                    </a:p>
                  </a:txBody>
                  <a:tcPr anchor="ctr"/>
                </a:tc>
                <a:tc>
                  <a:txBody>
                    <a:bodyPr/>
                    <a:lstStyle/>
                    <a:p>
                      <a:pPr algn="ctr"/>
                      <a:r>
                        <a:rPr lang="en-US" dirty="0"/>
                        <a:t>S</a:t>
                      </a:r>
                      <a:r>
                        <a:rPr lang="en-US" altLang="zh-CN" dirty="0"/>
                        <a:t>epsis Label</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Septic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t>Prediction (1)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t> U(s,t)</a:t>
                      </a:r>
                      <a:endParaRPr lang="en-US" dirty="0"/>
                    </a:p>
                  </a:txBody>
                  <a:tcPr anchor="ctr"/>
                </a:tc>
                <a:tc>
                  <a:txBody>
                    <a:bodyPr/>
                    <a:lstStyle/>
                    <a:p>
                      <a:pPr algn="ctr"/>
                      <a:r>
                        <a:rPr lang="en-US"/>
                        <a:t>Nonseptic Prediction (0)</a:t>
                      </a:r>
                    </a:p>
                    <a:p>
                      <a:pPr algn="ctr"/>
                      <a:r>
                        <a:rPr lang="en-US"/>
                        <a:t>U(s,t)</a:t>
                      </a:r>
                      <a:endParaRPr lang="en-US" dirty="0"/>
                    </a:p>
                  </a:txBody>
                  <a:tcPr anchor="ctr"/>
                </a:tc>
                <a:extLst>
                  <a:ext uri="{0D108BD9-81ED-4DB2-BD59-A6C34878D82A}">
                    <a16:rowId xmlns:a16="http://schemas.microsoft.com/office/drawing/2014/main" val="2883743115"/>
                  </a:ext>
                </a:extLst>
              </a:tr>
              <a:tr h="377236">
                <a:tc>
                  <a:txBody>
                    <a:bodyPr/>
                    <a:lstStyle/>
                    <a:p>
                      <a:pPr algn="ctr"/>
                      <a:r>
                        <a:rPr lang="en-US" sz="1800" kern="1200" dirty="0">
                          <a:solidFill>
                            <a:schemeClr val="dk1"/>
                          </a:solidFill>
                          <a:latin typeface="+mn-lt"/>
                          <a:ea typeface="+mn-ea"/>
                          <a:cs typeface="+mn-cs"/>
                        </a:rPr>
                        <a:t>1</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algn="ctr"/>
                      <a:r>
                        <a:rPr lang="en-US">
                          <a:solidFill>
                            <a:srgbClr val="FF0000"/>
                          </a:solidFill>
                        </a:rPr>
                        <a:t>0</a:t>
                      </a:r>
                      <a:endParaRPr lang="en-US" dirty="0">
                        <a:solidFill>
                          <a:srgbClr val="FF0000"/>
                        </a:solidFill>
                      </a:endParaRPr>
                    </a:p>
                  </a:txBody>
                  <a:tcPr anchor="ctr"/>
                </a:tc>
                <a:tc>
                  <a:txBody>
                    <a:bodyPr/>
                    <a:lstStyle/>
                    <a:p>
                      <a:pPr algn="ctr"/>
                      <a:r>
                        <a:rPr lang="en-US">
                          <a:solidFill>
                            <a:srgbClr val="0070C0"/>
                          </a:solidFill>
                        </a:rPr>
                        <a:t>0</a:t>
                      </a:r>
                      <a:endParaRPr lang="en-US" dirty="0">
                        <a:solidFill>
                          <a:srgbClr val="0070C0"/>
                        </a:solidFill>
                      </a:endParaRPr>
                    </a:p>
                  </a:txBody>
                  <a:tcPr anchor="ctr"/>
                </a:tc>
                <a:extLst>
                  <a:ext uri="{0D108BD9-81ED-4DB2-BD59-A6C34878D82A}">
                    <a16:rowId xmlns:a16="http://schemas.microsoft.com/office/drawing/2014/main" val="1005439399"/>
                  </a:ext>
                </a:extLst>
              </a:tr>
              <a:tr h="377236">
                <a:tc>
                  <a:txBody>
                    <a:bodyPr/>
                    <a:lstStyle/>
                    <a:p>
                      <a:pPr algn="ctr"/>
                      <a:r>
                        <a:rPr lang="en-US" sz="1800" kern="1200" dirty="0">
                          <a:solidFill>
                            <a:schemeClr val="dk1"/>
                          </a:solidFill>
                          <a:latin typeface="+mn-lt"/>
                          <a:ea typeface="+mn-ea"/>
                          <a:cs typeface="+mn-cs"/>
                        </a:rPr>
                        <a:t>2</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algn="ctr"/>
                      <a:r>
                        <a:rPr lang="en-US">
                          <a:solidFill>
                            <a:srgbClr val="FF0000"/>
                          </a:solidFill>
                        </a:rPr>
                        <a:t>0</a:t>
                      </a:r>
                      <a:endParaRPr lang="en-US" dirty="0">
                        <a:solidFill>
                          <a:srgbClr val="FF0000"/>
                        </a:solidFill>
                      </a:endParaRPr>
                    </a:p>
                  </a:txBody>
                  <a:tcPr anchor="ctr"/>
                </a:tc>
                <a:tc>
                  <a:txBody>
                    <a:bodyPr/>
                    <a:lstStyle/>
                    <a:p>
                      <a:pPr algn="ctr"/>
                      <a:r>
                        <a:rPr lang="en-US">
                          <a:solidFill>
                            <a:srgbClr val="0070C0"/>
                          </a:solidFill>
                        </a:rPr>
                        <a:t>0</a:t>
                      </a:r>
                      <a:endParaRPr lang="en-US" dirty="0">
                        <a:solidFill>
                          <a:srgbClr val="0070C0"/>
                        </a:solidFill>
                      </a:endParaRPr>
                    </a:p>
                  </a:txBody>
                  <a:tcPr anchor="ctr"/>
                </a:tc>
                <a:extLst>
                  <a:ext uri="{0D108BD9-81ED-4DB2-BD59-A6C34878D82A}">
                    <a16:rowId xmlns:a16="http://schemas.microsoft.com/office/drawing/2014/main" val="3904497297"/>
                  </a:ext>
                </a:extLst>
              </a:tr>
              <a:tr h="377236">
                <a:tc>
                  <a:txBody>
                    <a:bodyPr/>
                    <a:lstStyle/>
                    <a:p>
                      <a:pPr algn="ctr"/>
                      <a:r>
                        <a:rPr lang="en-US" sz="1800" kern="1200" dirty="0">
                          <a:solidFill>
                            <a:schemeClr val="dk1"/>
                          </a:solidFill>
                          <a:latin typeface="+mn-lt"/>
                          <a:ea typeface="+mn-ea"/>
                          <a:cs typeface="+mn-cs"/>
                        </a:rPr>
                        <a:t>3</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algn="ctr"/>
                      <a:r>
                        <a:rPr lang="en-US">
                          <a:solidFill>
                            <a:srgbClr val="FF0000"/>
                          </a:solidFill>
                        </a:rPr>
                        <a:t>0</a:t>
                      </a:r>
                      <a:endParaRPr lang="en-US" dirty="0">
                        <a:solidFill>
                          <a:srgbClr val="FF0000"/>
                        </a:solidFill>
                      </a:endParaRPr>
                    </a:p>
                  </a:txBody>
                  <a:tcPr anchor="ctr"/>
                </a:tc>
                <a:tc>
                  <a:txBody>
                    <a:bodyPr/>
                    <a:lstStyle/>
                    <a:p>
                      <a:pPr algn="ctr"/>
                      <a:r>
                        <a:rPr lang="en-US">
                          <a:solidFill>
                            <a:srgbClr val="0070C0"/>
                          </a:solidFill>
                        </a:rPr>
                        <a:t>0</a:t>
                      </a:r>
                      <a:endParaRPr lang="en-US" dirty="0">
                        <a:solidFill>
                          <a:srgbClr val="0070C0"/>
                        </a:solidFill>
                      </a:endParaRPr>
                    </a:p>
                  </a:txBody>
                  <a:tcPr anchor="ctr"/>
                </a:tc>
                <a:extLst>
                  <a:ext uri="{0D108BD9-81ED-4DB2-BD59-A6C34878D82A}">
                    <a16:rowId xmlns:a16="http://schemas.microsoft.com/office/drawing/2014/main" val="3668059292"/>
                  </a:ext>
                </a:extLst>
              </a:tr>
              <a:tr h="377236">
                <a:tc>
                  <a:txBody>
                    <a:bodyPr/>
                    <a:lstStyle/>
                    <a:p>
                      <a:pPr algn="ctr"/>
                      <a:r>
                        <a:rPr lang="en-US" sz="1800" kern="1200" dirty="0">
                          <a:solidFill>
                            <a:schemeClr val="dk1"/>
                          </a:solidFill>
                          <a:latin typeface="+mn-lt"/>
                          <a:ea typeface="+mn-ea"/>
                          <a:cs typeface="+mn-cs"/>
                        </a:rPr>
                        <a:t>…</a:t>
                      </a:r>
                    </a:p>
                  </a:txBody>
                  <a:tcPr anchor="ctr"/>
                </a:tc>
                <a:tc>
                  <a:txBody>
                    <a:bodyPr/>
                    <a:lstStyle/>
                    <a:p>
                      <a:pPr algn="ctr"/>
                      <a:r>
                        <a:rPr lang="en-US" sz="1800" kern="1200" dirty="0">
                          <a:solidFill>
                            <a:schemeClr val="dk1"/>
                          </a:solidFill>
                          <a:latin typeface="+mn-lt"/>
                          <a:ea typeface="+mn-ea"/>
                          <a:cs typeface="+mn-cs"/>
                        </a:rPr>
                        <a:t>…</a:t>
                      </a:r>
                    </a:p>
                  </a:txBody>
                  <a:tcPr anchor="ctr"/>
                </a:tc>
                <a:tc>
                  <a:txBody>
                    <a:bodyPr/>
                    <a:lstStyle/>
                    <a:p>
                      <a:pPr algn="ctr"/>
                      <a:r>
                        <a:rPr lang="en-US">
                          <a:solidFill>
                            <a:srgbClr val="FF0000"/>
                          </a:solidFill>
                        </a:rPr>
                        <a:t>…</a:t>
                      </a:r>
                      <a:endParaRPr lang="en-US" dirty="0">
                        <a:solidFill>
                          <a:srgbClr val="FF0000"/>
                        </a:solidFill>
                      </a:endParaRPr>
                    </a:p>
                  </a:txBody>
                  <a:tcPr anchor="ctr"/>
                </a:tc>
                <a:tc>
                  <a:txBody>
                    <a:bodyPr/>
                    <a:lstStyle/>
                    <a:p>
                      <a:pPr algn="ctr"/>
                      <a:r>
                        <a:rPr lang="en-US">
                          <a:solidFill>
                            <a:srgbClr val="0070C0"/>
                          </a:solidFill>
                        </a:rPr>
                        <a:t>…</a:t>
                      </a:r>
                      <a:endParaRPr lang="en-US" dirty="0">
                        <a:solidFill>
                          <a:srgbClr val="0070C0"/>
                        </a:solidFill>
                      </a:endParaRPr>
                    </a:p>
                  </a:txBody>
                  <a:tcPr anchor="ctr"/>
                </a:tc>
                <a:extLst>
                  <a:ext uri="{0D108BD9-81ED-4DB2-BD59-A6C34878D82A}">
                    <a16:rowId xmlns:a16="http://schemas.microsoft.com/office/drawing/2014/main" val="2122965074"/>
                  </a:ext>
                </a:extLst>
              </a:tr>
              <a:tr h="377236">
                <a:tc>
                  <a:txBody>
                    <a:bodyPr/>
                    <a:lstStyle/>
                    <a:p>
                      <a:pPr algn="ctr"/>
                      <a:r>
                        <a:rPr lang="en-US" sz="1800" kern="1200" dirty="0">
                          <a:solidFill>
                            <a:schemeClr val="dk1"/>
                          </a:solidFill>
                          <a:latin typeface="+mn-lt"/>
                          <a:ea typeface="+mn-ea"/>
                          <a:cs typeface="+mn-cs"/>
                        </a:rPr>
                        <a:t>42</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algn="ctr"/>
                      <a:r>
                        <a:rPr lang="en-US">
                          <a:solidFill>
                            <a:srgbClr val="FF0000"/>
                          </a:solidFill>
                        </a:rPr>
                        <a:t>+1</a:t>
                      </a:r>
                      <a:endParaRPr lang="en-US" dirty="0">
                        <a:solidFill>
                          <a:srgbClr val="FF0000"/>
                        </a:solidFill>
                      </a:endParaRPr>
                    </a:p>
                  </a:txBody>
                  <a:tcPr anchor="ctr"/>
                </a:tc>
                <a:tc>
                  <a:txBody>
                    <a:bodyPr/>
                    <a:lstStyle/>
                    <a:p>
                      <a:pPr algn="ctr"/>
                      <a:r>
                        <a:rPr lang="en-US">
                          <a:solidFill>
                            <a:srgbClr val="0070C0"/>
                          </a:solidFill>
                        </a:rPr>
                        <a:t>0</a:t>
                      </a:r>
                      <a:endParaRPr lang="en-US" dirty="0">
                        <a:solidFill>
                          <a:srgbClr val="0070C0"/>
                        </a:solidFill>
                      </a:endParaRPr>
                    </a:p>
                  </a:txBody>
                  <a:tcPr anchor="ctr"/>
                </a:tc>
                <a:extLst>
                  <a:ext uri="{0D108BD9-81ED-4DB2-BD59-A6C34878D82A}">
                    <a16:rowId xmlns:a16="http://schemas.microsoft.com/office/drawing/2014/main" val="2491589979"/>
                  </a:ext>
                </a:extLst>
              </a:tr>
              <a:tr h="377236">
                <a:tc>
                  <a:txBody>
                    <a:bodyPr/>
                    <a:lstStyle/>
                    <a:p>
                      <a:pPr algn="ctr"/>
                      <a:r>
                        <a:rPr lang="en-US" sz="1800" kern="1200" dirty="0">
                          <a:solidFill>
                            <a:schemeClr val="dk1"/>
                          </a:solidFill>
                          <a:latin typeface="+mn-lt"/>
                          <a:ea typeface="+mn-ea"/>
                          <a:cs typeface="+mn-cs"/>
                        </a:rPr>
                        <a:t>43</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algn="ctr"/>
                      <a:r>
                        <a:rPr lang="en-US">
                          <a:solidFill>
                            <a:srgbClr val="FF0000"/>
                          </a:solidFill>
                        </a:rPr>
                        <a:t>+8/9</a:t>
                      </a:r>
                      <a:endParaRPr lang="en-US" dirty="0">
                        <a:solidFill>
                          <a:srgbClr val="FF0000"/>
                        </a:solidFill>
                      </a:endParaRPr>
                    </a:p>
                  </a:txBody>
                  <a:tcPr anchor="ctr"/>
                </a:tc>
                <a:tc>
                  <a:txBody>
                    <a:bodyPr/>
                    <a:lstStyle/>
                    <a:p>
                      <a:pPr algn="ctr"/>
                      <a:r>
                        <a:rPr lang="en-US">
                          <a:solidFill>
                            <a:srgbClr val="0070C0"/>
                          </a:solidFill>
                        </a:rPr>
                        <a:t>-2/9</a:t>
                      </a:r>
                      <a:endParaRPr lang="en-US" dirty="0">
                        <a:solidFill>
                          <a:srgbClr val="0070C0"/>
                        </a:solidFill>
                      </a:endParaRPr>
                    </a:p>
                  </a:txBody>
                  <a:tcPr anchor="ctr"/>
                </a:tc>
                <a:extLst>
                  <a:ext uri="{0D108BD9-81ED-4DB2-BD59-A6C34878D82A}">
                    <a16:rowId xmlns:a16="http://schemas.microsoft.com/office/drawing/2014/main" val="3657284930"/>
                  </a:ext>
                </a:extLst>
              </a:tr>
              <a:tr h="377236">
                <a:tc>
                  <a:txBody>
                    <a:bodyPr/>
                    <a:lstStyle/>
                    <a:p>
                      <a:pPr algn="ctr"/>
                      <a:r>
                        <a:rPr lang="en-US" sz="1800" kern="1200" dirty="0">
                          <a:solidFill>
                            <a:schemeClr val="dk1"/>
                          </a:solidFill>
                          <a:latin typeface="+mn-lt"/>
                          <a:ea typeface="+mn-ea"/>
                          <a:cs typeface="+mn-cs"/>
                        </a:rPr>
                        <a:t>44</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algn="ctr"/>
                      <a:r>
                        <a:rPr lang="en-US">
                          <a:solidFill>
                            <a:srgbClr val="FF0000"/>
                          </a:solidFill>
                        </a:rPr>
                        <a:t>+7/9</a:t>
                      </a:r>
                      <a:endParaRPr lang="en-US" dirty="0">
                        <a:solidFill>
                          <a:srgbClr val="FF0000"/>
                        </a:solidFill>
                      </a:endParaRPr>
                    </a:p>
                  </a:txBody>
                  <a:tcPr anchor="ctr"/>
                </a:tc>
                <a:tc>
                  <a:txBody>
                    <a:bodyPr/>
                    <a:lstStyle/>
                    <a:p>
                      <a:pPr algn="ctr"/>
                      <a:r>
                        <a:rPr lang="en-US">
                          <a:solidFill>
                            <a:srgbClr val="0070C0"/>
                          </a:solidFill>
                        </a:rPr>
                        <a:t>-4/9</a:t>
                      </a:r>
                      <a:endParaRPr lang="en-US" dirty="0">
                        <a:solidFill>
                          <a:srgbClr val="0070C0"/>
                        </a:solidFill>
                      </a:endParaRPr>
                    </a:p>
                  </a:txBody>
                  <a:tcPr anchor="ctr"/>
                </a:tc>
                <a:extLst>
                  <a:ext uri="{0D108BD9-81ED-4DB2-BD59-A6C34878D82A}">
                    <a16:rowId xmlns:a16="http://schemas.microsoft.com/office/drawing/2014/main" val="1775773002"/>
                  </a:ext>
                </a:extLst>
              </a:tr>
              <a:tr h="377236">
                <a:tc>
                  <a:txBody>
                    <a:bodyPr/>
                    <a:lstStyle/>
                    <a:p>
                      <a:pPr algn="ctr"/>
                      <a:r>
                        <a:rPr lang="en-US" sz="1800" kern="1200" dirty="0">
                          <a:solidFill>
                            <a:schemeClr val="dk1"/>
                          </a:solidFill>
                          <a:latin typeface="+mn-lt"/>
                          <a:ea typeface="+mn-ea"/>
                          <a:cs typeface="+mn-cs"/>
                        </a:rPr>
                        <a:t>45</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algn="ctr"/>
                      <a:r>
                        <a:rPr lang="en-US">
                          <a:solidFill>
                            <a:srgbClr val="FF0000"/>
                          </a:solidFill>
                        </a:rPr>
                        <a:t>+6/9</a:t>
                      </a:r>
                      <a:endParaRPr lang="en-US" dirty="0">
                        <a:solidFill>
                          <a:srgbClr val="FF0000"/>
                        </a:solidFill>
                      </a:endParaRPr>
                    </a:p>
                  </a:txBody>
                  <a:tcPr anchor="ctr"/>
                </a:tc>
                <a:tc>
                  <a:txBody>
                    <a:bodyPr/>
                    <a:lstStyle/>
                    <a:p>
                      <a:pPr algn="ctr"/>
                      <a:r>
                        <a:rPr lang="en-US">
                          <a:solidFill>
                            <a:srgbClr val="0070C0"/>
                          </a:solidFill>
                        </a:rPr>
                        <a:t>-6/9</a:t>
                      </a:r>
                      <a:endParaRPr lang="en-US" dirty="0">
                        <a:solidFill>
                          <a:srgbClr val="0070C0"/>
                        </a:solidFill>
                      </a:endParaRPr>
                    </a:p>
                  </a:txBody>
                  <a:tcPr anchor="ctr"/>
                </a:tc>
                <a:extLst>
                  <a:ext uri="{0D108BD9-81ED-4DB2-BD59-A6C34878D82A}">
                    <a16:rowId xmlns:a16="http://schemas.microsoft.com/office/drawing/2014/main" val="297113372"/>
                  </a:ext>
                </a:extLst>
              </a:tr>
              <a:tr h="377236">
                <a:tc>
                  <a:txBody>
                    <a:bodyPr/>
                    <a:lstStyle/>
                    <a:p>
                      <a:pPr algn="ctr"/>
                      <a:r>
                        <a:rPr lang="en-US" sz="1800" kern="1200" dirty="0">
                          <a:solidFill>
                            <a:schemeClr val="dk1"/>
                          </a:solidFill>
                          <a:latin typeface="+mn-lt"/>
                          <a:ea typeface="+mn-ea"/>
                          <a:cs typeface="+mn-cs"/>
                        </a:rPr>
                        <a:t>46</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algn="ctr"/>
                      <a:r>
                        <a:rPr lang="en-US">
                          <a:solidFill>
                            <a:srgbClr val="FF0000"/>
                          </a:solidFill>
                        </a:rPr>
                        <a:t>+5/9</a:t>
                      </a:r>
                      <a:endParaRPr lang="en-US" dirty="0">
                        <a:solidFill>
                          <a:srgbClr val="FF0000"/>
                        </a:solidFill>
                      </a:endParaRPr>
                    </a:p>
                  </a:txBody>
                  <a:tcPr anchor="ctr"/>
                </a:tc>
                <a:tc>
                  <a:txBody>
                    <a:bodyPr/>
                    <a:lstStyle/>
                    <a:p>
                      <a:pPr algn="ctr"/>
                      <a:r>
                        <a:rPr lang="en-US">
                          <a:solidFill>
                            <a:srgbClr val="0070C0"/>
                          </a:solidFill>
                        </a:rPr>
                        <a:t>-8/9</a:t>
                      </a:r>
                      <a:endParaRPr lang="en-US" dirty="0">
                        <a:solidFill>
                          <a:srgbClr val="0070C0"/>
                        </a:solidFill>
                      </a:endParaRPr>
                    </a:p>
                  </a:txBody>
                  <a:tcPr anchor="ctr"/>
                </a:tc>
                <a:extLst>
                  <a:ext uri="{0D108BD9-81ED-4DB2-BD59-A6C34878D82A}">
                    <a16:rowId xmlns:a16="http://schemas.microsoft.com/office/drawing/2014/main" val="4143889855"/>
                  </a:ext>
                </a:extLst>
              </a:tr>
              <a:tr h="372068">
                <a:tc>
                  <a:txBody>
                    <a:bodyPr/>
                    <a:lstStyle/>
                    <a:p>
                      <a:pPr algn="ctr"/>
                      <a:r>
                        <a:rPr lang="en-US" sz="1800" kern="1200" dirty="0">
                          <a:solidFill>
                            <a:schemeClr val="dk1"/>
                          </a:solidFill>
                          <a:latin typeface="+mn-lt"/>
                          <a:ea typeface="+mn-ea"/>
                          <a:cs typeface="+mn-cs"/>
                        </a:rPr>
                        <a:t>47</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algn="ctr"/>
                      <a:r>
                        <a:rPr lang="en-US">
                          <a:solidFill>
                            <a:srgbClr val="FF0000"/>
                          </a:solidFill>
                        </a:rPr>
                        <a:t>+4/9</a:t>
                      </a:r>
                      <a:endParaRPr lang="en-US" dirty="0">
                        <a:solidFill>
                          <a:srgbClr val="FF0000"/>
                        </a:solidFill>
                      </a:endParaRPr>
                    </a:p>
                  </a:txBody>
                  <a:tcPr anchor="ctr"/>
                </a:tc>
                <a:tc>
                  <a:txBody>
                    <a:bodyPr/>
                    <a:lstStyle/>
                    <a:p>
                      <a:pPr algn="ctr"/>
                      <a:r>
                        <a:rPr lang="en-US">
                          <a:solidFill>
                            <a:srgbClr val="0070C0"/>
                          </a:solidFill>
                        </a:rPr>
                        <a:t>-10/9</a:t>
                      </a:r>
                      <a:endParaRPr lang="en-US" dirty="0">
                        <a:solidFill>
                          <a:srgbClr val="0070C0"/>
                        </a:solidFill>
                      </a:endParaRPr>
                    </a:p>
                  </a:txBody>
                  <a:tcPr anchor="ctr"/>
                </a:tc>
                <a:extLst>
                  <a:ext uri="{0D108BD9-81ED-4DB2-BD59-A6C34878D82A}">
                    <a16:rowId xmlns:a16="http://schemas.microsoft.com/office/drawing/2014/main" val="238687123"/>
                  </a:ext>
                </a:extLst>
              </a:tr>
              <a:tr h="377236">
                <a:tc>
                  <a:txBody>
                    <a:bodyPr/>
                    <a:lstStyle/>
                    <a:p>
                      <a:pPr algn="ctr"/>
                      <a:r>
                        <a:rPr lang="en-US" sz="1800" kern="1200" dirty="0">
                          <a:solidFill>
                            <a:schemeClr val="dk1"/>
                          </a:solidFill>
                          <a:latin typeface="+mn-lt"/>
                          <a:ea typeface="+mn-ea"/>
                          <a:cs typeface="+mn-cs"/>
                        </a:rPr>
                        <a:t>48</a:t>
                      </a:r>
                    </a:p>
                  </a:txBody>
                  <a:tcPr anchor="ctr"/>
                </a:tc>
                <a:tc>
                  <a:txBody>
                    <a:bodyPr/>
                    <a:lstStyle/>
                    <a:p>
                      <a:pPr algn="ctr"/>
                      <a:r>
                        <a:rPr lang="en-US" sz="1800" kern="1200" dirty="0">
                          <a:solidFill>
                            <a:schemeClr val="dk1"/>
                          </a:solidFill>
                          <a:latin typeface="+mn-lt"/>
                          <a:ea typeface="+mn-ea"/>
                          <a:cs typeface="+mn-cs"/>
                        </a:rPr>
                        <a:t>1</a:t>
                      </a:r>
                    </a:p>
                  </a:txBody>
                  <a:tcPr anchor="ctr"/>
                </a:tc>
                <a:tc>
                  <a:txBody>
                    <a:bodyPr/>
                    <a:lstStyle/>
                    <a:p>
                      <a:pPr algn="ctr"/>
                      <a:r>
                        <a:rPr lang="en-US">
                          <a:solidFill>
                            <a:srgbClr val="FF0000"/>
                          </a:solidFill>
                        </a:rPr>
                        <a:t>+3/9</a:t>
                      </a:r>
                      <a:endParaRPr lang="en-US" dirty="0">
                        <a:solidFill>
                          <a:srgbClr val="FF0000"/>
                        </a:solidFill>
                      </a:endParaRPr>
                    </a:p>
                  </a:txBody>
                  <a:tcPr anchor="ctr"/>
                </a:tc>
                <a:tc>
                  <a:txBody>
                    <a:bodyPr/>
                    <a:lstStyle/>
                    <a:p>
                      <a:pPr algn="ctr"/>
                      <a:r>
                        <a:rPr lang="en-US">
                          <a:solidFill>
                            <a:srgbClr val="0070C0"/>
                          </a:solidFill>
                        </a:rPr>
                        <a:t>-12/9</a:t>
                      </a:r>
                      <a:endParaRPr lang="en-US" dirty="0">
                        <a:solidFill>
                          <a:srgbClr val="0070C0"/>
                        </a:solidFill>
                      </a:endParaRPr>
                    </a:p>
                  </a:txBody>
                  <a:tcPr anchor="ctr"/>
                </a:tc>
                <a:extLst>
                  <a:ext uri="{0D108BD9-81ED-4DB2-BD59-A6C34878D82A}">
                    <a16:rowId xmlns:a16="http://schemas.microsoft.com/office/drawing/2014/main" val="1207703530"/>
                  </a:ext>
                </a:extLst>
              </a:tr>
              <a:tr h="377236">
                <a:tc>
                  <a:txBody>
                    <a:bodyPr/>
                    <a:lstStyle/>
                    <a:p>
                      <a:pPr algn="ctr"/>
                      <a:r>
                        <a:rPr lang="en-US" sz="1800" kern="1200" dirty="0">
                          <a:solidFill>
                            <a:schemeClr val="dk1"/>
                          </a:solidFill>
                          <a:latin typeface="+mn-lt"/>
                          <a:ea typeface="+mn-ea"/>
                          <a:cs typeface="+mn-cs"/>
                        </a:rPr>
                        <a:t>49</a:t>
                      </a:r>
                    </a:p>
                  </a:txBody>
                  <a:tcPr anchor="ctr"/>
                </a:tc>
                <a:tc>
                  <a:txBody>
                    <a:bodyPr/>
                    <a:lstStyle/>
                    <a:p>
                      <a:pPr algn="ctr"/>
                      <a:r>
                        <a:rPr lang="en-US" sz="1800" kern="1200" dirty="0">
                          <a:solidFill>
                            <a:schemeClr val="dk1"/>
                          </a:solidFill>
                          <a:latin typeface="+mn-lt"/>
                          <a:ea typeface="+mn-ea"/>
                          <a:cs typeface="+mn-cs"/>
                        </a:rPr>
                        <a:t>1</a:t>
                      </a:r>
                    </a:p>
                  </a:txBody>
                  <a:tcPr anchor="ctr"/>
                </a:tc>
                <a:tc>
                  <a:txBody>
                    <a:bodyPr/>
                    <a:lstStyle/>
                    <a:p>
                      <a:pPr algn="ctr"/>
                      <a:r>
                        <a:rPr lang="en-US">
                          <a:solidFill>
                            <a:srgbClr val="FF0000"/>
                          </a:solidFill>
                        </a:rPr>
                        <a:t>+2/9</a:t>
                      </a:r>
                      <a:endParaRPr lang="en-US" dirty="0">
                        <a:solidFill>
                          <a:srgbClr val="FF0000"/>
                        </a:solidFill>
                      </a:endParaRPr>
                    </a:p>
                  </a:txBody>
                  <a:tcPr anchor="ctr"/>
                </a:tc>
                <a:tc>
                  <a:txBody>
                    <a:bodyPr/>
                    <a:lstStyle/>
                    <a:p>
                      <a:pPr algn="ctr"/>
                      <a:r>
                        <a:rPr lang="en-US">
                          <a:solidFill>
                            <a:srgbClr val="0070C0"/>
                          </a:solidFill>
                        </a:rPr>
                        <a:t>-14/9</a:t>
                      </a:r>
                      <a:endParaRPr lang="en-US" dirty="0">
                        <a:solidFill>
                          <a:srgbClr val="0070C0"/>
                        </a:solidFill>
                      </a:endParaRPr>
                    </a:p>
                  </a:txBody>
                  <a:tcPr anchor="ctr"/>
                </a:tc>
                <a:extLst>
                  <a:ext uri="{0D108BD9-81ED-4DB2-BD59-A6C34878D82A}">
                    <a16:rowId xmlns:a16="http://schemas.microsoft.com/office/drawing/2014/main" val="3897352971"/>
                  </a:ext>
                </a:extLst>
              </a:tr>
              <a:tr h="377236">
                <a:tc>
                  <a:txBody>
                    <a:bodyPr/>
                    <a:lstStyle/>
                    <a:p>
                      <a:pPr algn="ctr"/>
                      <a:r>
                        <a:rPr lang="en-US" dirty="0"/>
                        <a:t>50</a:t>
                      </a:r>
                    </a:p>
                  </a:txBody>
                  <a:tcPr anchor="ctr"/>
                </a:tc>
                <a:tc>
                  <a:txBody>
                    <a:bodyPr/>
                    <a:lstStyle/>
                    <a:p>
                      <a:pPr algn="ctr"/>
                      <a:r>
                        <a:rPr lang="en-US" dirty="0"/>
                        <a:t>1</a:t>
                      </a:r>
                    </a:p>
                  </a:txBody>
                  <a:tcPr anchor="ctr"/>
                </a:tc>
                <a:tc>
                  <a:txBody>
                    <a:bodyPr/>
                    <a:lstStyle/>
                    <a:p>
                      <a:pPr algn="ctr"/>
                      <a:r>
                        <a:rPr lang="en-US">
                          <a:solidFill>
                            <a:srgbClr val="FF0000"/>
                          </a:solidFill>
                        </a:rPr>
                        <a:t>+1/9</a:t>
                      </a:r>
                      <a:endParaRPr lang="en-US" dirty="0">
                        <a:solidFill>
                          <a:srgbClr val="FF0000"/>
                        </a:solidFill>
                      </a:endParaRPr>
                    </a:p>
                  </a:txBody>
                  <a:tcPr anchor="ctr"/>
                </a:tc>
                <a:tc>
                  <a:txBody>
                    <a:bodyPr/>
                    <a:lstStyle/>
                    <a:p>
                      <a:pPr algn="ctr"/>
                      <a:r>
                        <a:rPr lang="en-US">
                          <a:solidFill>
                            <a:srgbClr val="0070C0"/>
                          </a:solidFill>
                        </a:rPr>
                        <a:t>-16/9</a:t>
                      </a:r>
                      <a:endParaRPr lang="en-US" dirty="0">
                        <a:solidFill>
                          <a:srgbClr val="0070C0"/>
                        </a:solidFill>
                      </a:endParaRPr>
                    </a:p>
                  </a:txBody>
                  <a:tcPr anchor="ctr"/>
                </a:tc>
                <a:extLst>
                  <a:ext uri="{0D108BD9-81ED-4DB2-BD59-A6C34878D82A}">
                    <a16:rowId xmlns:a16="http://schemas.microsoft.com/office/drawing/2014/main" val="2521356744"/>
                  </a:ext>
                </a:extLst>
              </a:tr>
              <a:tr h="377236">
                <a:tc>
                  <a:txBody>
                    <a:bodyPr/>
                    <a:lstStyle/>
                    <a:p>
                      <a:pPr algn="ctr"/>
                      <a:r>
                        <a:rPr lang="en-US" dirty="0"/>
                        <a:t>51</a:t>
                      </a:r>
                    </a:p>
                  </a:txBody>
                  <a:tcPr anchor="ctr"/>
                </a:tc>
                <a:tc>
                  <a:txBody>
                    <a:bodyPr/>
                    <a:lstStyle/>
                    <a:p>
                      <a:pPr algn="ctr"/>
                      <a:r>
                        <a:rPr lang="en-US" dirty="0"/>
                        <a:t>1</a:t>
                      </a:r>
                    </a:p>
                  </a:txBody>
                  <a:tcPr anchor="ctr"/>
                </a:tc>
                <a:tc>
                  <a:txBody>
                    <a:bodyPr/>
                    <a:lstStyle/>
                    <a:p>
                      <a:pPr algn="ctr"/>
                      <a:r>
                        <a:rPr lang="en-US">
                          <a:solidFill>
                            <a:srgbClr val="FF0000"/>
                          </a:solidFill>
                        </a:rPr>
                        <a:t>0</a:t>
                      </a:r>
                      <a:endParaRPr lang="en-US" dirty="0">
                        <a:solidFill>
                          <a:srgbClr val="FF0000"/>
                        </a:solidFill>
                      </a:endParaRPr>
                    </a:p>
                  </a:txBody>
                  <a:tcPr anchor="ctr"/>
                </a:tc>
                <a:tc>
                  <a:txBody>
                    <a:bodyPr/>
                    <a:lstStyle/>
                    <a:p>
                      <a:pPr algn="ctr"/>
                      <a:r>
                        <a:rPr lang="en-US" dirty="0">
                          <a:solidFill>
                            <a:srgbClr val="0070C0"/>
                          </a:solidFill>
                        </a:rPr>
                        <a:t>-2</a:t>
                      </a:r>
                    </a:p>
                  </a:txBody>
                  <a:tcPr anchor="ctr"/>
                </a:tc>
                <a:extLst>
                  <a:ext uri="{0D108BD9-81ED-4DB2-BD59-A6C34878D82A}">
                    <a16:rowId xmlns:a16="http://schemas.microsoft.com/office/drawing/2014/main" val="3034377699"/>
                  </a:ext>
                </a:extLst>
              </a:tr>
            </a:tbl>
          </a:graphicData>
        </a:graphic>
      </p:graphicFrame>
      <p:sp>
        <p:nvSpPr>
          <p:cNvPr id="3" name="Slide Number Placeholder 2">
            <a:extLst>
              <a:ext uri="{FF2B5EF4-FFF2-40B4-BE49-F238E27FC236}">
                <a16:creationId xmlns:a16="http://schemas.microsoft.com/office/drawing/2014/main" id="{A84EB7E1-2B3A-4797-9409-3242A72736F4}"/>
              </a:ext>
            </a:extLst>
          </p:cNvPr>
          <p:cNvSpPr>
            <a:spLocks noGrp="1"/>
          </p:cNvSpPr>
          <p:nvPr>
            <p:ph type="sldNum" sz="quarter" idx="12"/>
          </p:nvPr>
        </p:nvSpPr>
        <p:spPr/>
        <p:txBody>
          <a:bodyPr/>
          <a:lstStyle/>
          <a:p>
            <a:fld id="{0A297500-7527-634B-90F4-69D0994C32B4}" type="slidenum">
              <a:rPr lang="nl-NL" smtClean="0"/>
              <a:t>17</a:t>
            </a:fld>
            <a:endParaRPr lang="nl-NL" dirty="0"/>
          </a:p>
        </p:txBody>
      </p:sp>
      <p:sp>
        <p:nvSpPr>
          <p:cNvPr id="4" name="Title 3">
            <a:extLst>
              <a:ext uri="{FF2B5EF4-FFF2-40B4-BE49-F238E27FC236}">
                <a16:creationId xmlns:a16="http://schemas.microsoft.com/office/drawing/2014/main" id="{B0A81325-48C6-4DE5-B48C-3A8E761E4140}"/>
              </a:ext>
            </a:extLst>
          </p:cNvPr>
          <p:cNvSpPr>
            <a:spLocks noGrp="1"/>
          </p:cNvSpPr>
          <p:nvPr>
            <p:ph type="title"/>
          </p:nvPr>
        </p:nvSpPr>
        <p:spPr>
          <a:xfrm>
            <a:off x="575999" y="207035"/>
            <a:ext cx="3954573" cy="1476725"/>
          </a:xfrm>
        </p:spPr>
        <p:txBody>
          <a:bodyPr>
            <a:normAutofit/>
          </a:bodyPr>
          <a:lstStyle/>
          <a:p>
            <a:r>
              <a:rPr lang="en-US" sz="2800" dirty="0"/>
              <a:t>For example - </a:t>
            </a:r>
            <a:br>
              <a:rPr lang="en-US" sz="2800" dirty="0"/>
            </a:br>
            <a:r>
              <a:rPr lang="en-US" sz="2800" dirty="0"/>
              <a:t>septic patient</a:t>
            </a:r>
            <a:br>
              <a:rPr lang="en-US" sz="2800" dirty="0"/>
            </a:br>
            <a:r>
              <a:rPr lang="en-US" sz="2800" dirty="0"/>
              <a:t>utility score calculation</a:t>
            </a:r>
          </a:p>
        </p:txBody>
      </p:sp>
      <p:cxnSp>
        <p:nvCxnSpPr>
          <p:cNvPr id="6" name="Straight Arrow Connector 5">
            <a:extLst>
              <a:ext uri="{FF2B5EF4-FFF2-40B4-BE49-F238E27FC236}">
                <a16:creationId xmlns:a16="http://schemas.microsoft.com/office/drawing/2014/main" id="{F4202179-847B-4340-9EDA-DE30DA06A7EE}"/>
              </a:ext>
            </a:extLst>
          </p:cNvPr>
          <p:cNvCxnSpPr>
            <a:cxnSpLocks/>
          </p:cNvCxnSpPr>
          <p:nvPr/>
        </p:nvCxnSpPr>
        <p:spPr>
          <a:xfrm>
            <a:off x="4279741" y="4870528"/>
            <a:ext cx="594599"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0E20C82-8B5C-48B7-A8A8-DF579C5EBA45}"/>
                  </a:ext>
                </a:extLst>
              </p:cNvPr>
              <p:cNvSpPr txBox="1"/>
              <p:nvPr/>
            </p:nvSpPr>
            <p:spPr>
              <a:xfrm>
                <a:off x="1370790" y="4731856"/>
                <a:ext cx="2820473" cy="390748"/>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𝑠𝑒𝑝𝑠𝑖𝑠</m:t>
                        </m:r>
                      </m:sub>
                    </m:sSub>
                  </m:oMath>
                </a14:m>
                <a:r>
                  <a:rPr lang="en-US" dirty="0"/>
                  <a:t> , Sepsis onset</a:t>
                </a:r>
              </a:p>
            </p:txBody>
          </p:sp>
        </mc:Choice>
        <mc:Fallback xmlns="">
          <p:sp>
            <p:nvSpPr>
              <p:cNvPr id="8" name="TextBox 7">
                <a:extLst>
                  <a:ext uri="{FF2B5EF4-FFF2-40B4-BE49-F238E27FC236}">
                    <a16:creationId xmlns:a16="http://schemas.microsoft.com/office/drawing/2014/main" id="{80E20C82-8B5C-48B7-A8A8-DF579C5EBA45}"/>
                  </a:ext>
                </a:extLst>
              </p:cNvPr>
              <p:cNvSpPr txBox="1">
                <a:spLocks noRot="1" noChangeAspect="1" noMove="1" noResize="1" noEditPoints="1" noAdjustHandles="1" noChangeArrowheads="1" noChangeShapeType="1" noTextEdit="1"/>
              </p:cNvSpPr>
              <p:nvPr/>
            </p:nvSpPr>
            <p:spPr>
              <a:xfrm>
                <a:off x="1370790" y="4731856"/>
                <a:ext cx="2820473" cy="390748"/>
              </a:xfrm>
              <a:prstGeom prst="rect">
                <a:avLst/>
              </a:prstGeom>
              <a:blipFill>
                <a:blip r:embed="rId3"/>
                <a:stretch>
                  <a:fillRect t="-7813" b="-18750"/>
                </a:stretch>
              </a:blipFill>
            </p:spPr>
            <p:txBody>
              <a:bodyPr/>
              <a:lstStyle/>
              <a:p>
                <a:r>
                  <a:rPr lang="en-US">
                    <a:noFill/>
                  </a:rPr>
                  <a:t> </a:t>
                </a:r>
              </a:p>
            </p:txBody>
          </p:sp>
        </mc:Fallback>
      </mc:AlternateContent>
      <p:sp>
        <p:nvSpPr>
          <p:cNvPr id="9" name="Left Brace 8">
            <a:extLst>
              <a:ext uri="{FF2B5EF4-FFF2-40B4-BE49-F238E27FC236}">
                <a16:creationId xmlns:a16="http://schemas.microsoft.com/office/drawing/2014/main" id="{289D7A6E-A262-400F-84A8-01FEE78BB35C}"/>
              </a:ext>
            </a:extLst>
          </p:cNvPr>
          <p:cNvSpPr/>
          <p:nvPr/>
        </p:nvSpPr>
        <p:spPr>
          <a:xfrm>
            <a:off x="4530572" y="2343449"/>
            <a:ext cx="298340" cy="2523377"/>
          </a:xfrm>
          <a:prstGeom prst="leftBrace">
            <a:avLst/>
          </a:prstGeom>
          <a:ln>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EFCC841-A2DD-4E1A-BFB5-ABAA24CA23C1}"/>
              </a:ext>
            </a:extLst>
          </p:cNvPr>
          <p:cNvSpPr txBox="1"/>
          <p:nvPr/>
        </p:nvSpPr>
        <p:spPr>
          <a:xfrm>
            <a:off x="1375249" y="3238612"/>
            <a:ext cx="2820473" cy="667747"/>
          </a:xfrm>
          <a:prstGeom prst="rect">
            <a:avLst/>
          </a:prstGeom>
          <a:noFill/>
        </p:spPr>
        <p:txBody>
          <a:bodyPr wrap="square" rtlCol="0">
            <a:spAutoFit/>
          </a:bodyPr>
          <a:lstStyle/>
          <a:p>
            <a:r>
              <a:rPr lang="en-US" dirty="0"/>
              <a:t>Good time for sepsis prediction</a:t>
            </a:r>
          </a:p>
        </p:txBody>
      </p:sp>
      <p:sp>
        <p:nvSpPr>
          <p:cNvPr id="11" name="Left Brace 10">
            <a:extLst>
              <a:ext uri="{FF2B5EF4-FFF2-40B4-BE49-F238E27FC236}">
                <a16:creationId xmlns:a16="http://schemas.microsoft.com/office/drawing/2014/main" id="{44F4160B-6963-4348-BC1E-43ED31F3ED96}"/>
              </a:ext>
            </a:extLst>
          </p:cNvPr>
          <p:cNvSpPr/>
          <p:nvPr/>
        </p:nvSpPr>
        <p:spPr>
          <a:xfrm>
            <a:off x="4530571" y="4951144"/>
            <a:ext cx="259749" cy="1125863"/>
          </a:xfrm>
          <a:prstGeom prst="leftBrace">
            <a:avLst/>
          </a:prstGeom>
          <a:ln>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CEA62A1-2913-4649-AF28-456B9EF10E5D}"/>
                  </a:ext>
                </a:extLst>
              </p:cNvPr>
              <p:cNvSpPr txBox="1"/>
              <p:nvPr/>
            </p:nvSpPr>
            <p:spPr>
              <a:xfrm>
                <a:off x="1375249" y="5782290"/>
                <a:ext cx="2820473" cy="36933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𝑙𝑎𝑡𝑒</m:t>
                        </m:r>
                      </m:sub>
                    </m:sSub>
                  </m:oMath>
                </a14:m>
                <a:r>
                  <a:rPr lang="en-US" dirty="0"/>
                  <a:t> , 3 hours before</a:t>
                </a:r>
              </a:p>
            </p:txBody>
          </p:sp>
        </mc:Choice>
        <mc:Fallback xmlns="">
          <p:sp>
            <p:nvSpPr>
              <p:cNvPr id="12" name="TextBox 11">
                <a:extLst>
                  <a:ext uri="{FF2B5EF4-FFF2-40B4-BE49-F238E27FC236}">
                    <a16:creationId xmlns:a16="http://schemas.microsoft.com/office/drawing/2014/main" id="{7CEA62A1-2913-4649-AF28-456B9EF10E5D}"/>
                  </a:ext>
                </a:extLst>
              </p:cNvPr>
              <p:cNvSpPr txBox="1">
                <a:spLocks noRot="1" noChangeAspect="1" noMove="1" noResize="1" noEditPoints="1" noAdjustHandles="1" noChangeArrowheads="1" noChangeShapeType="1" noTextEdit="1"/>
              </p:cNvSpPr>
              <p:nvPr/>
            </p:nvSpPr>
            <p:spPr>
              <a:xfrm>
                <a:off x="1375249" y="5782290"/>
                <a:ext cx="2820473" cy="369332"/>
              </a:xfrm>
              <a:prstGeom prst="rect">
                <a:avLst/>
              </a:prstGeom>
              <a:blipFill>
                <a:blip r:embed="rId4"/>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1601F60-D8B8-468F-9100-253A08883855}"/>
                  </a:ext>
                </a:extLst>
              </p:cNvPr>
              <p:cNvSpPr txBox="1"/>
              <p:nvPr/>
            </p:nvSpPr>
            <p:spPr>
              <a:xfrm>
                <a:off x="1375249" y="2138870"/>
                <a:ext cx="2820473" cy="667747"/>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𝑜𝑝𝑡𝑖𝑚𝑎𝑙</m:t>
                        </m:r>
                      </m:sub>
                    </m:sSub>
                  </m:oMath>
                </a14:m>
                <a:r>
                  <a:rPr lang="en-US" dirty="0"/>
                  <a:t>, 6 hours before onset</a:t>
                </a:r>
              </a:p>
            </p:txBody>
          </p:sp>
        </mc:Choice>
        <mc:Fallback xmlns="">
          <p:sp>
            <p:nvSpPr>
              <p:cNvPr id="13" name="TextBox 12">
                <a:extLst>
                  <a:ext uri="{FF2B5EF4-FFF2-40B4-BE49-F238E27FC236}">
                    <a16:creationId xmlns:a16="http://schemas.microsoft.com/office/drawing/2014/main" id="{F1601F60-D8B8-468F-9100-253A08883855}"/>
                  </a:ext>
                </a:extLst>
              </p:cNvPr>
              <p:cNvSpPr txBox="1">
                <a:spLocks noRot="1" noChangeAspect="1" noMove="1" noResize="1" noEditPoints="1" noAdjustHandles="1" noChangeArrowheads="1" noChangeShapeType="1" noTextEdit="1"/>
              </p:cNvSpPr>
              <p:nvPr/>
            </p:nvSpPr>
            <p:spPr>
              <a:xfrm>
                <a:off x="1375249" y="2138870"/>
                <a:ext cx="2820473" cy="667747"/>
              </a:xfrm>
              <a:prstGeom prst="rect">
                <a:avLst/>
              </a:prstGeom>
              <a:blipFill>
                <a:blip r:embed="rId5"/>
                <a:stretch>
                  <a:fillRect l="-1948" t="-5505" b="-14679"/>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96FF73D7-18BD-4154-AC75-0FE5835240CC}"/>
              </a:ext>
            </a:extLst>
          </p:cNvPr>
          <p:cNvCxnSpPr>
            <a:cxnSpLocks/>
          </p:cNvCxnSpPr>
          <p:nvPr/>
        </p:nvCxnSpPr>
        <p:spPr>
          <a:xfrm>
            <a:off x="4192303" y="2345086"/>
            <a:ext cx="594599" cy="0"/>
          </a:xfrm>
          <a:prstGeom prst="straightConnector1">
            <a:avLst/>
          </a:prstGeom>
          <a:ln w="38100">
            <a:solidFill>
              <a:srgbClr val="7030A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F65C102-BBEB-49CD-A495-BE6C6A9577FC}"/>
              </a:ext>
            </a:extLst>
          </p:cNvPr>
          <p:cNvCxnSpPr>
            <a:cxnSpLocks/>
          </p:cNvCxnSpPr>
          <p:nvPr/>
        </p:nvCxnSpPr>
        <p:spPr>
          <a:xfrm>
            <a:off x="313570" y="4661074"/>
            <a:ext cx="11835161"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F3DF86BE-4B27-4412-AA67-E5892C8E48F7}"/>
              </a:ext>
            </a:extLst>
          </p:cNvPr>
          <p:cNvCxnSpPr>
            <a:cxnSpLocks/>
          </p:cNvCxnSpPr>
          <p:nvPr/>
        </p:nvCxnSpPr>
        <p:spPr>
          <a:xfrm>
            <a:off x="4237731" y="6080705"/>
            <a:ext cx="594599"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0506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id="{4456EC19-A45F-4803-8F55-C6790E6D8B9F}"/>
              </a:ext>
            </a:extLst>
          </p:cNvPr>
          <p:cNvGraphicFramePr>
            <a:graphicFrameLocks noGrp="1"/>
          </p:cNvGraphicFramePr>
          <p:nvPr>
            <p:ph idx="1"/>
            <p:extLst>
              <p:ext uri="{D42A27DB-BD31-4B8C-83A1-F6EECF244321}">
                <p14:modId xmlns:p14="http://schemas.microsoft.com/office/powerpoint/2010/main" val="3615782207"/>
              </p:ext>
            </p:extLst>
          </p:nvPr>
        </p:nvGraphicFramePr>
        <p:xfrm>
          <a:off x="4896143" y="207036"/>
          <a:ext cx="2776110" cy="5826760"/>
        </p:xfrm>
        <a:graphic>
          <a:graphicData uri="http://schemas.openxmlformats.org/drawingml/2006/table">
            <a:tbl>
              <a:tblPr firstRow="1" bandRow="1">
                <a:tableStyleId>{5C22544A-7EE6-4342-B048-85BDC9FD1C3A}</a:tableStyleId>
              </a:tblPr>
              <a:tblGrid>
                <a:gridCol w="1388055">
                  <a:extLst>
                    <a:ext uri="{9D8B030D-6E8A-4147-A177-3AD203B41FA5}">
                      <a16:colId xmlns:a16="http://schemas.microsoft.com/office/drawing/2014/main" val="1319468053"/>
                    </a:ext>
                  </a:extLst>
                </a:gridCol>
                <a:gridCol w="1388055">
                  <a:extLst>
                    <a:ext uri="{9D8B030D-6E8A-4147-A177-3AD203B41FA5}">
                      <a16:colId xmlns:a16="http://schemas.microsoft.com/office/drawing/2014/main" val="2296796012"/>
                    </a:ext>
                  </a:extLst>
                </a:gridCol>
              </a:tblGrid>
              <a:tr h="370840">
                <a:tc>
                  <a:txBody>
                    <a:bodyPr/>
                    <a:lstStyle/>
                    <a:p>
                      <a:pPr algn="ctr"/>
                      <a:r>
                        <a:rPr lang="en-US" dirty="0"/>
                        <a:t>Time</a:t>
                      </a:r>
                    </a:p>
                    <a:p>
                      <a:pPr algn="ctr"/>
                      <a:r>
                        <a:rPr lang="en-US" dirty="0"/>
                        <a:t>(hour(s))</a:t>
                      </a:r>
                    </a:p>
                  </a:txBody>
                  <a:tcPr/>
                </a:tc>
                <a:tc>
                  <a:txBody>
                    <a:bodyPr/>
                    <a:lstStyle/>
                    <a:p>
                      <a:pPr algn="ctr"/>
                      <a:r>
                        <a:rPr lang="en-US"/>
                        <a:t>S</a:t>
                      </a:r>
                      <a:r>
                        <a:rPr lang="en-US" altLang="zh-CN"/>
                        <a:t>epsis Label</a:t>
                      </a:r>
                      <a:endParaRPr lang="en-US" dirty="0"/>
                    </a:p>
                  </a:txBody>
                  <a:tcPr/>
                </a:tc>
                <a:extLst>
                  <a:ext uri="{0D108BD9-81ED-4DB2-BD59-A6C34878D82A}">
                    <a16:rowId xmlns:a16="http://schemas.microsoft.com/office/drawing/2014/main" val="2883743115"/>
                  </a:ext>
                </a:extLst>
              </a:tr>
              <a:tr h="370840">
                <a:tc>
                  <a:txBody>
                    <a:bodyPr/>
                    <a:lstStyle/>
                    <a:p>
                      <a:pPr algn="ctr"/>
                      <a:r>
                        <a:rPr lang="en-US" sz="1800" kern="1200">
                          <a:solidFill>
                            <a:schemeClr val="dk1"/>
                          </a:solidFill>
                          <a:latin typeface="+mn-lt"/>
                          <a:ea typeface="+mn-ea"/>
                          <a:cs typeface="+mn-cs"/>
                        </a:rPr>
                        <a:t>1</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1005439399"/>
                  </a:ext>
                </a:extLst>
              </a:tr>
              <a:tr h="370840">
                <a:tc>
                  <a:txBody>
                    <a:bodyPr/>
                    <a:lstStyle/>
                    <a:p>
                      <a:pPr algn="ctr"/>
                      <a:r>
                        <a:rPr lang="en-US" sz="1800" kern="1200">
                          <a:solidFill>
                            <a:schemeClr val="dk1"/>
                          </a:solidFill>
                          <a:latin typeface="+mn-lt"/>
                          <a:ea typeface="+mn-ea"/>
                          <a:cs typeface="+mn-cs"/>
                        </a:rPr>
                        <a:t>2</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3904497297"/>
                  </a:ext>
                </a:extLst>
              </a:tr>
              <a:tr h="370840">
                <a:tc>
                  <a:txBody>
                    <a:bodyPr/>
                    <a:lstStyle/>
                    <a:p>
                      <a:pPr algn="ctr"/>
                      <a:r>
                        <a:rPr lang="en-US" sz="1800" kern="1200">
                          <a:solidFill>
                            <a:schemeClr val="dk1"/>
                          </a:solidFill>
                          <a:latin typeface="+mn-lt"/>
                          <a:ea typeface="+mn-ea"/>
                          <a:cs typeface="+mn-cs"/>
                        </a:rPr>
                        <a:t>3</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3668059292"/>
                  </a:ext>
                </a:extLst>
              </a:tr>
              <a:tr h="370840">
                <a:tc>
                  <a:txBody>
                    <a:bodyPr/>
                    <a:lstStyle/>
                    <a:p>
                      <a:pPr algn="ctr"/>
                      <a:r>
                        <a:rPr lang="en-US" sz="1800" kern="1200">
                          <a:solidFill>
                            <a:schemeClr val="dk1"/>
                          </a:solidFill>
                          <a:latin typeface="+mn-lt"/>
                          <a:ea typeface="+mn-ea"/>
                          <a:cs typeface="+mn-cs"/>
                        </a:rPr>
                        <a:t>…</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2122965074"/>
                  </a:ext>
                </a:extLst>
              </a:tr>
              <a:tr h="370840">
                <a:tc>
                  <a:txBody>
                    <a:bodyPr/>
                    <a:lstStyle/>
                    <a:p>
                      <a:pPr algn="ctr"/>
                      <a:r>
                        <a:rPr lang="en-US" sz="1800" kern="1200">
                          <a:solidFill>
                            <a:schemeClr val="dk1"/>
                          </a:solidFill>
                          <a:latin typeface="+mn-lt"/>
                          <a:ea typeface="+mn-ea"/>
                          <a:cs typeface="+mn-cs"/>
                        </a:rPr>
                        <a:t>42</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2491589979"/>
                  </a:ext>
                </a:extLst>
              </a:tr>
              <a:tr h="370840">
                <a:tc>
                  <a:txBody>
                    <a:bodyPr/>
                    <a:lstStyle/>
                    <a:p>
                      <a:pPr algn="ctr"/>
                      <a:r>
                        <a:rPr lang="en-US" sz="1800" kern="1200">
                          <a:solidFill>
                            <a:schemeClr val="dk1"/>
                          </a:solidFill>
                          <a:latin typeface="+mn-lt"/>
                          <a:ea typeface="+mn-ea"/>
                          <a:cs typeface="+mn-cs"/>
                        </a:rPr>
                        <a:t>43</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3657284930"/>
                  </a:ext>
                </a:extLst>
              </a:tr>
              <a:tr h="370840">
                <a:tc>
                  <a:txBody>
                    <a:bodyPr/>
                    <a:lstStyle/>
                    <a:p>
                      <a:pPr algn="ctr"/>
                      <a:r>
                        <a:rPr lang="en-US" sz="1800" kern="1200">
                          <a:solidFill>
                            <a:schemeClr val="dk1"/>
                          </a:solidFill>
                          <a:latin typeface="+mn-lt"/>
                          <a:ea typeface="+mn-ea"/>
                          <a:cs typeface="+mn-cs"/>
                        </a:rPr>
                        <a:t>44</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1775773002"/>
                  </a:ext>
                </a:extLst>
              </a:tr>
              <a:tr h="370840">
                <a:tc>
                  <a:txBody>
                    <a:bodyPr/>
                    <a:lstStyle/>
                    <a:p>
                      <a:pPr algn="ctr"/>
                      <a:r>
                        <a:rPr lang="en-US" sz="1800" kern="1200">
                          <a:solidFill>
                            <a:schemeClr val="dk1"/>
                          </a:solidFill>
                          <a:latin typeface="+mn-lt"/>
                          <a:ea typeface="+mn-ea"/>
                          <a:cs typeface="+mn-cs"/>
                        </a:rPr>
                        <a:t>45</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297113372"/>
                  </a:ext>
                </a:extLst>
              </a:tr>
              <a:tr h="370840">
                <a:tc>
                  <a:txBody>
                    <a:bodyPr/>
                    <a:lstStyle/>
                    <a:p>
                      <a:pPr algn="ctr"/>
                      <a:r>
                        <a:rPr lang="en-US" sz="1800" kern="1200">
                          <a:solidFill>
                            <a:schemeClr val="dk1"/>
                          </a:solidFill>
                          <a:latin typeface="+mn-lt"/>
                          <a:ea typeface="+mn-ea"/>
                          <a:cs typeface="+mn-cs"/>
                        </a:rPr>
                        <a:t>46</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4143889855"/>
                  </a:ext>
                </a:extLst>
              </a:tr>
              <a:tr h="361566">
                <a:tc>
                  <a:txBody>
                    <a:bodyPr/>
                    <a:lstStyle/>
                    <a:p>
                      <a:pPr algn="ctr"/>
                      <a:r>
                        <a:rPr lang="en-US" sz="1800" kern="1200">
                          <a:solidFill>
                            <a:schemeClr val="dk1"/>
                          </a:solidFill>
                          <a:latin typeface="+mn-lt"/>
                          <a:ea typeface="+mn-ea"/>
                          <a:cs typeface="+mn-cs"/>
                        </a:rPr>
                        <a:t>47</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238687123"/>
                  </a:ext>
                </a:extLst>
              </a:tr>
              <a:tr h="370840">
                <a:tc>
                  <a:txBody>
                    <a:bodyPr/>
                    <a:lstStyle/>
                    <a:p>
                      <a:pPr algn="ctr"/>
                      <a:r>
                        <a:rPr lang="en-US" sz="1800" kern="1200">
                          <a:solidFill>
                            <a:schemeClr val="dk1"/>
                          </a:solidFill>
                          <a:latin typeface="+mn-lt"/>
                          <a:ea typeface="+mn-ea"/>
                          <a:cs typeface="+mn-cs"/>
                        </a:rPr>
                        <a:t>48</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1207703530"/>
                  </a:ext>
                </a:extLst>
              </a:tr>
              <a:tr h="370840">
                <a:tc>
                  <a:txBody>
                    <a:bodyPr/>
                    <a:lstStyle/>
                    <a:p>
                      <a:pPr algn="ctr"/>
                      <a:r>
                        <a:rPr lang="en-US" sz="1800" kern="1200">
                          <a:solidFill>
                            <a:schemeClr val="dk1"/>
                          </a:solidFill>
                          <a:latin typeface="+mn-lt"/>
                          <a:ea typeface="+mn-ea"/>
                          <a:cs typeface="+mn-cs"/>
                        </a:rPr>
                        <a:t>49</a:t>
                      </a:r>
                      <a:endParaRPr lang="en-US" sz="1800" kern="1200" dirty="0">
                        <a:solidFill>
                          <a:schemeClr val="dk1"/>
                        </a:solidFill>
                        <a:latin typeface="+mn-lt"/>
                        <a:ea typeface="+mn-ea"/>
                        <a:cs typeface="+mn-cs"/>
                      </a:endParaRPr>
                    </a:p>
                  </a:txBody>
                  <a:tcPr/>
                </a:tc>
                <a:tc>
                  <a:txBody>
                    <a:bodyPr/>
                    <a:lstStyle/>
                    <a:p>
                      <a:pPr algn="ctr"/>
                      <a:r>
                        <a:rPr lang="en-US" sz="1800" kern="1200">
                          <a:solidFill>
                            <a:schemeClr val="dk1"/>
                          </a:solidFill>
                          <a:latin typeface="+mn-lt"/>
                          <a:ea typeface="+mn-ea"/>
                          <a:cs typeface="+mn-cs"/>
                        </a:rPr>
                        <a:t>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3897352971"/>
                  </a:ext>
                </a:extLst>
              </a:tr>
              <a:tr h="370840">
                <a:tc>
                  <a:txBody>
                    <a:bodyPr/>
                    <a:lstStyle/>
                    <a:p>
                      <a:pPr algn="ctr"/>
                      <a:r>
                        <a:rPr lang="en-US"/>
                        <a:t>50</a:t>
                      </a:r>
                      <a:endParaRPr lang="en-US" dirty="0"/>
                    </a:p>
                  </a:txBody>
                  <a:tcPr/>
                </a:tc>
                <a:tc>
                  <a:txBody>
                    <a:bodyPr/>
                    <a:lstStyle/>
                    <a:p>
                      <a:pPr algn="ctr"/>
                      <a:r>
                        <a:rPr lang="en-US"/>
                        <a:t>0</a:t>
                      </a:r>
                      <a:endParaRPr lang="en-US" dirty="0"/>
                    </a:p>
                  </a:txBody>
                  <a:tcPr/>
                </a:tc>
                <a:extLst>
                  <a:ext uri="{0D108BD9-81ED-4DB2-BD59-A6C34878D82A}">
                    <a16:rowId xmlns:a16="http://schemas.microsoft.com/office/drawing/2014/main" val="2521356744"/>
                  </a:ext>
                </a:extLst>
              </a:tr>
              <a:tr h="370840">
                <a:tc>
                  <a:txBody>
                    <a:bodyPr/>
                    <a:lstStyle/>
                    <a:p>
                      <a:pPr algn="ctr"/>
                      <a:r>
                        <a:rPr lang="en-US"/>
                        <a:t>51</a:t>
                      </a:r>
                      <a:endParaRPr lang="en-US" dirty="0"/>
                    </a:p>
                  </a:txBody>
                  <a:tcPr/>
                </a:tc>
                <a:tc>
                  <a:txBody>
                    <a:bodyPr/>
                    <a:lstStyle/>
                    <a:p>
                      <a:pPr algn="ctr"/>
                      <a:r>
                        <a:rPr lang="en-US" dirty="0"/>
                        <a:t>0</a:t>
                      </a:r>
                    </a:p>
                  </a:txBody>
                  <a:tcPr/>
                </a:tc>
                <a:extLst>
                  <a:ext uri="{0D108BD9-81ED-4DB2-BD59-A6C34878D82A}">
                    <a16:rowId xmlns:a16="http://schemas.microsoft.com/office/drawing/2014/main" val="3034377699"/>
                  </a:ext>
                </a:extLst>
              </a:tr>
            </a:tbl>
          </a:graphicData>
        </a:graphic>
      </p:graphicFrame>
      <p:sp>
        <p:nvSpPr>
          <p:cNvPr id="3" name="Slide Number Placeholder 2">
            <a:extLst>
              <a:ext uri="{FF2B5EF4-FFF2-40B4-BE49-F238E27FC236}">
                <a16:creationId xmlns:a16="http://schemas.microsoft.com/office/drawing/2014/main" id="{A84EB7E1-2B3A-4797-9409-3242A72736F4}"/>
              </a:ext>
            </a:extLst>
          </p:cNvPr>
          <p:cNvSpPr>
            <a:spLocks noGrp="1"/>
          </p:cNvSpPr>
          <p:nvPr>
            <p:ph type="sldNum" sz="quarter" idx="12"/>
          </p:nvPr>
        </p:nvSpPr>
        <p:spPr/>
        <p:txBody>
          <a:bodyPr/>
          <a:lstStyle/>
          <a:p>
            <a:fld id="{0A297500-7527-634B-90F4-69D0994C32B4}" type="slidenum">
              <a:rPr lang="nl-NL" smtClean="0"/>
              <a:t>18</a:t>
            </a:fld>
            <a:endParaRPr lang="nl-NL" dirty="0"/>
          </a:p>
        </p:txBody>
      </p:sp>
      <p:sp>
        <p:nvSpPr>
          <p:cNvPr id="17" name="Title 3">
            <a:extLst>
              <a:ext uri="{FF2B5EF4-FFF2-40B4-BE49-F238E27FC236}">
                <a16:creationId xmlns:a16="http://schemas.microsoft.com/office/drawing/2014/main" id="{8DC22060-C6E7-4A1C-B629-87C1A818DBCF}"/>
              </a:ext>
            </a:extLst>
          </p:cNvPr>
          <p:cNvSpPr>
            <a:spLocks noGrp="1"/>
          </p:cNvSpPr>
          <p:nvPr>
            <p:ph type="title"/>
          </p:nvPr>
        </p:nvSpPr>
        <p:spPr>
          <a:xfrm>
            <a:off x="575999" y="207035"/>
            <a:ext cx="3954573" cy="1476725"/>
          </a:xfrm>
        </p:spPr>
        <p:txBody>
          <a:bodyPr>
            <a:normAutofit/>
          </a:bodyPr>
          <a:lstStyle/>
          <a:p>
            <a:r>
              <a:rPr lang="en-US" sz="2800" dirty="0"/>
              <a:t>For example - </a:t>
            </a:r>
            <a:br>
              <a:rPr lang="en-US" sz="2800" dirty="0"/>
            </a:br>
            <a:r>
              <a:rPr lang="en-US" sz="2800" dirty="0" err="1"/>
              <a:t>nonseptic</a:t>
            </a:r>
            <a:r>
              <a:rPr lang="en-US" sz="2800" dirty="0"/>
              <a:t> patient</a:t>
            </a:r>
            <a:br>
              <a:rPr lang="en-US" sz="2800" dirty="0"/>
            </a:br>
            <a:r>
              <a:rPr lang="en-US" sz="2800" dirty="0"/>
              <a:t>utility score calculation</a:t>
            </a:r>
          </a:p>
        </p:txBody>
      </p:sp>
    </p:spTree>
    <p:extLst>
      <p:ext uri="{BB962C8B-B14F-4D97-AF65-F5344CB8AC3E}">
        <p14:creationId xmlns:p14="http://schemas.microsoft.com/office/powerpoint/2010/main" val="1824940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CDC175-6DD8-43C2-9D1C-C09E7478D31E}"/>
              </a:ext>
            </a:extLst>
          </p:cNvPr>
          <p:cNvSpPr>
            <a:spLocks noGrp="1"/>
          </p:cNvSpPr>
          <p:nvPr>
            <p:ph type="sldNum" sz="quarter" idx="12"/>
          </p:nvPr>
        </p:nvSpPr>
        <p:spPr/>
        <p:txBody>
          <a:bodyPr/>
          <a:lstStyle/>
          <a:p>
            <a:fld id="{0A297500-7527-634B-90F4-69D0994C32B4}" type="slidenum">
              <a:rPr lang="en-US" smtClean="0"/>
              <a:t>19</a:t>
            </a:fld>
            <a:endParaRPr lang="en-US" dirty="0"/>
          </a:p>
        </p:txBody>
      </p:sp>
      <p:sp>
        <p:nvSpPr>
          <p:cNvPr id="4" name="Title 3">
            <a:extLst>
              <a:ext uri="{FF2B5EF4-FFF2-40B4-BE49-F238E27FC236}">
                <a16:creationId xmlns:a16="http://schemas.microsoft.com/office/drawing/2014/main" id="{20B8E821-45F1-46D9-AA6D-255E547C3507}"/>
              </a:ext>
            </a:extLst>
          </p:cNvPr>
          <p:cNvSpPr>
            <a:spLocks noGrp="1"/>
          </p:cNvSpPr>
          <p:nvPr>
            <p:ph type="title"/>
          </p:nvPr>
        </p:nvSpPr>
        <p:spPr>
          <a:xfrm>
            <a:off x="482599" y="207036"/>
            <a:ext cx="6490387" cy="1152000"/>
          </a:xfrm>
        </p:spPr>
        <p:txBody>
          <a:bodyPr>
            <a:normAutofit/>
          </a:bodyPr>
          <a:lstStyle/>
          <a:p>
            <a:r>
              <a:rPr lang="en-US" dirty="0"/>
              <a:t>Utility Score</a:t>
            </a:r>
          </a:p>
        </p:txBody>
      </p:sp>
      <p:sp>
        <p:nvSpPr>
          <p:cNvPr id="5" name="Rectangle 4">
            <a:extLst>
              <a:ext uri="{FF2B5EF4-FFF2-40B4-BE49-F238E27FC236}">
                <a16:creationId xmlns:a16="http://schemas.microsoft.com/office/drawing/2014/main" id="{596E2C86-FC8B-4438-9BAF-525737DF3342}"/>
              </a:ext>
            </a:extLst>
          </p:cNvPr>
          <p:cNvSpPr/>
          <p:nvPr/>
        </p:nvSpPr>
        <p:spPr>
          <a:xfrm>
            <a:off x="751113" y="6195223"/>
            <a:ext cx="7942125" cy="600164"/>
          </a:xfrm>
          <a:prstGeom prst="rect">
            <a:avLst/>
          </a:prstGeom>
        </p:spPr>
        <p:txBody>
          <a:bodyPr wrap="square">
            <a:spAutoFit/>
          </a:bodyPr>
          <a:lstStyle/>
          <a:p>
            <a:r>
              <a:rPr lang="en-US" sz="1100" dirty="0">
                <a:solidFill>
                  <a:schemeClr val="bg1"/>
                </a:solidFill>
              </a:rPr>
              <a:t>[1] </a:t>
            </a:r>
            <a:r>
              <a:rPr lang="en-GB" sz="1100" b="0" i="0" dirty="0">
                <a:solidFill>
                  <a:schemeClr val="bg1"/>
                </a:solidFill>
                <a:effectLst/>
              </a:rPr>
              <a:t>Reyna, M., Josef, C., Jeter, R., Shashikumar, S., Moody, B., Westover, M. B., Sharma, A., Nemati, S., &amp; Clifford, G. (2019). Early Prediction of Sepsis from Clinical Data -- the </a:t>
            </a:r>
            <a:r>
              <a:rPr lang="en-GB" sz="1100" b="0" i="0" dirty="0" err="1">
                <a:solidFill>
                  <a:schemeClr val="bg1"/>
                </a:solidFill>
                <a:effectLst/>
              </a:rPr>
              <a:t>PhysioNet</a:t>
            </a:r>
            <a:r>
              <a:rPr lang="en-GB" sz="1100" b="0" i="0" dirty="0">
                <a:solidFill>
                  <a:schemeClr val="bg1"/>
                </a:solidFill>
                <a:effectLst/>
              </a:rPr>
              <a:t> Computing in Cardiology Challenge 2019 (version 1.0.0). </a:t>
            </a:r>
            <a:r>
              <a:rPr lang="en-GB" sz="1100" b="0" i="1" dirty="0" err="1">
                <a:solidFill>
                  <a:schemeClr val="bg1"/>
                </a:solidFill>
                <a:effectLst/>
              </a:rPr>
              <a:t>PhysioNet</a:t>
            </a:r>
            <a:r>
              <a:rPr lang="en-GB" sz="1100" b="0" i="0" dirty="0">
                <a:solidFill>
                  <a:schemeClr val="bg1"/>
                </a:solidFill>
                <a:effectLst/>
              </a:rPr>
              <a:t>. </a:t>
            </a:r>
            <a:r>
              <a:rPr lang="en-GB" sz="1100" b="0" i="0" u="none" strike="noStrike" dirty="0">
                <a:solidFill>
                  <a:schemeClr val="bg1"/>
                </a:solidFill>
                <a:effectLst/>
                <a:hlinkClick r:id="rId3">
                  <a:extLst>
                    <a:ext uri="{A12FA001-AC4F-418D-AE19-62706E023703}">
                      <ahyp:hlinkClr xmlns:ahyp="http://schemas.microsoft.com/office/drawing/2018/hyperlinkcolor" val="tx"/>
                    </a:ext>
                  </a:extLst>
                </a:hlinkClick>
              </a:rPr>
              <a:t>https://doi.org/10.13026/v64v-d857</a:t>
            </a:r>
            <a:r>
              <a:rPr lang="en-GB" sz="1100" b="0" i="0" dirty="0">
                <a:solidFill>
                  <a:schemeClr val="bg1"/>
                </a:solidFill>
                <a:effectLst/>
              </a:rPr>
              <a:t>.</a:t>
            </a:r>
            <a:r>
              <a:rPr lang="en-US" sz="1100" dirty="0">
                <a:solidFill>
                  <a:schemeClr val="bg1"/>
                </a:solidFill>
              </a:rPr>
              <a:t>https://physionet.org/content/challenge-2019/1.0.0/ </a:t>
            </a:r>
          </a:p>
        </p:txBody>
      </p:sp>
      <mc:AlternateContent xmlns:mc="http://schemas.openxmlformats.org/markup-compatibility/2006" xmlns:a14="http://schemas.microsoft.com/office/drawing/2010/main">
        <mc:Choice Requires="a14">
          <p:sp>
            <p:nvSpPr>
              <p:cNvPr id="9" name="Content Placeholder 1">
                <a:extLst>
                  <a:ext uri="{FF2B5EF4-FFF2-40B4-BE49-F238E27FC236}">
                    <a16:creationId xmlns:a16="http://schemas.microsoft.com/office/drawing/2014/main" id="{C8DEC119-C8F7-4410-B26F-76217F6DC522}"/>
                  </a:ext>
                </a:extLst>
              </p:cNvPr>
              <p:cNvSpPr txBox="1">
                <a:spLocks/>
              </p:cNvSpPr>
              <p:nvPr/>
            </p:nvSpPr>
            <p:spPr>
              <a:xfrm>
                <a:off x="8326237" y="3575941"/>
                <a:ext cx="3526306" cy="114973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4000"/>
                  </a:lnSpc>
                  <a:buFont typeface="Arial"/>
                  <a:buNone/>
                </a:pPr>
                <a14:m>
                  <m:oMath xmlns:m="http://schemas.openxmlformats.org/officeDocument/2006/math">
                    <m:sSub>
                      <m:sSubPr>
                        <m:ctrlPr>
                          <a:rPr lang="en-US" b="0" i="1" smtClean="0">
                            <a:solidFill>
                              <a:schemeClr val="accent5">
                                <a:lumMod val="75000"/>
                              </a:schemeClr>
                            </a:solidFill>
                            <a:latin typeface="Cambria Math" panose="02040503050406030204" pitchFamily="18" charset="0"/>
                          </a:rPr>
                        </m:ctrlPr>
                      </m:sSubPr>
                      <m:e>
                        <m:r>
                          <a:rPr lang="en-US" b="0" i="1" smtClean="0">
                            <a:solidFill>
                              <a:schemeClr val="accent5">
                                <a:lumMod val="75000"/>
                              </a:schemeClr>
                            </a:solidFill>
                            <a:latin typeface="Cambria Math" panose="02040503050406030204" pitchFamily="18" charset="0"/>
                          </a:rPr>
                          <m:t>𝑈</m:t>
                        </m:r>
                      </m:e>
                      <m:sub>
                        <m:r>
                          <a:rPr lang="en-US" b="0" i="1" smtClean="0">
                            <a:solidFill>
                              <a:schemeClr val="accent5">
                                <a:lumMod val="75000"/>
                              </a:schemeClr>
                            </a:solidFill>
                            <a:latin typeface="Cambria Math" panose="02040503050406030204" pitchFamily="18" charset="0"/>
                          </a:rPr>
                          <m:t>𝐹𝑃</m:t>
                        </m:r>
                      </m:sub>
                    </m:sSub>
                    <m:d>
                      <m:dPr>
                        <m:ctrlPr>
                          <a:rPr lang="en-US" b="0" i="1" smtClean="0">
                            <a:solidFill>
                              <a:schemeClr val="accent5">
                                <a:lumMod val="75000"/>
                              </a:schemeClr>
                            </a:solidFill>
                            <a:latin typeface="Cambria Math" panose="02040503050406030204" pitchFamily="18" charset="0"/>
                          </a:rPr>
                        </m:ctrlPr>
                      </m:dPr>
                      <m:e>
                        <m:r>
                          <a:rPr lang="en-US" b="0" i="1" smtClean="0">
                            <a:solidFill>
                              <a:schemeClr val="accent5">
                                <a:lumMod val="75000"/>
                              </a:schemeClr>
                            </a:solidFill>
                            <a:latin typeface="Cambria Math" panose="02040503050406030204" pitchFamily="18" charset="0"/>
                          </a:rPr>
                          <m:t>𝑠</m:t>
                        </m:r>
                        <m:r>
                          <a:rPr lang="en-US" b="0" i="1" smtClean="0">
                            <a:solidFill>
                              <a:schemeClr val="accent5">
                                <a:lumMod val="75000"/>
                              </a:schemeClr>
                            </a:solidFill>
                            <a:latin typeface="Cambria Math" panose="02040503050406030204" pitchFamily="18" charset="0"/>
                          </a:rPr>
                          <m:t>,</m:t>
                        </m:r>
                        <m:r>
                          <a:rPr lang="en-US" b="0" i="1" smtClean="0">
                            <a:solidFill>
                              <a:schemeClr val="accent5">
                                <a:lumMod val="75000"/>
                              </a:schemeClr>
                            </a:solidFill>
                            <a:latin typeface="Cambria Math" panose="02040503050406030204" pitchFamily="18" charset="0"/>
                          </a:rPr>
                          <m:t>𝑡</m:t>
                        </m:r>
                      </m:e>
                    </m:d>
                    <m:r>
                      <a:rPr lang="en-US" b="0" i="1" smtClean="0">
                        <a:solidFill>
                          <a:schemeClr val="accent5">
                            <a:lumMod val="75000"/>
                          </a:schemeClr>
                        </a:solidFill>
                        <a:latin typeface="Cambria Math" panose="02040503050406030204" pitchFamily="18" charset="0"/>
                      </a:rPr>
                      <m:t>, </m:t>
                    </m:r>
                  </m:oMath>
                </a14:m>
                <a:r>
                  <a:rPr lang="en-GB" dirty="0">
                    <a:solidFill>
                      <a:schemeClr val="accent5">
                        <a:lumMod val="75000"/>
                      </a:schemeClr>
                    </a:solidFill>
                  </a:rPr>
                  <a:t>false positive</a:t>
                </a:r>
                <a:endParaRPr lang="en-GB" dirty="0">
                  <a:solidFill>
                    <a:srgbClr val="FF0000"/>
                  </a:solidFill>
                </a:endParaRPr>
              </a:p>
              <a:p>
                <a:pPr marL="0" indent="0">
                  <a:lnSpc>
                    <a:spcPct val="114000"/>
                  </a:lnSpc>
                  <a:buFont typeface="Arial"/>
                  <a:buNone/>
                </a:pPr>
                <a14:m>
                  <m:oMath xmlns:m="http://schemas.openxmlformats.org/officeDocument/2006/math">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𝑈</m:t>
                        </m:r>
                      </m:e>
                      <m:sub>
                        <m:r>
                          <a:rPr lang="en-US" b="0" i="1" smtClean="0">
                            <a:solidFill>
                              <a:schemeClr val="accent4">
                                <a:lumMod val="50000"/>
                              </a:schemeClr>
                            </a:solidFill>
                            <a:latin typeface="Cambria Math" panose="02040503050406030204" pitchFamily="18" charset="0"/>
                          </a:rPr>
                          <m:t>𝑇𝑁</m:t>
                        </m:r>
                      </m:sub>
                    </m:sSub>
                    <m:d>
                      <m:dPr>
                        <m:ctrlPr>
                          <a:rPr lang="en-US" b="0" i="1" smtClean="0">
                            <a:solidFill>
                              <a:schemeClr val="accent4">
                                <a:lumMod val="50000"/>
                              </a:schemeClr>
                            </a:solidFill>
                            <a:latin typeface="Cambria Math" panose="02040503050406030204" pitchFamily="18" charset="0"/>
                          </a:rPr>
                        </m:ctrlPr>
                      </m:dPr>
                      <m:e>
                        <m:r>
                          <a:rPr lang="en-US" b="0" i="1" smtClean="0">
                            <a:solidFill>
                              <a:schemeClr val="accent4">
                                <a:lumMod val="50000"/>
                              </a:schemeClr>
                            </a:solidFill>
                            <a:latin typeface="Cambria Math" panose="02040503050406030204" pitchFamily="18" charset="0"/>
                          </a:rPr>
                          <m:t>𝑠</m:t>
                        </m:r>
                        <m:r>
                          <a:rPr lang="en-US" b="0" i="1" smtClean="0">
                            <a:solidFill>
                              <a:schemeClr val="accent4">
                                <a:lumMod val="50000"/>
                              </a:schemeClr>
                            </a:solidFill>
                            <a:latin typeface="Cambria Math" panose="02040503050406030204" pitchFamily="18" charset="0"/>
                          </a:rPr>
                          <m:t>,</m:t>
                        </m:r>
                        <m:r>
                          <a:rPr lang="en-US" b="0" i="1" smtClean="0">
                            <a:solidFill>
                              <a:schemeClr val="accent4">
                                <a:lumMod val="50000"/>
                              </a:schemeClr>
                            </a:solidFill>
                            <a:latin typeface="Cambria Math" panose="02040503050406030204" pitchFamily="18" charset="0"/>
                          </a:rPr>
                          <m:t>𝑡</m:t>
                        </m:r>
                      </m:e>
                    </m:d>
                    <m:r>
                      <a:rPr lang="en-US" b="0" i="1" smtClean="0">
                        <a:solidFill>
                          <a:schemeClr val="accent4">
                            <a:lumMod val="50000"/>
                          </a:schemeClr>
                        </a:solidFill>
                        <a:latin typeface="Cambria Math" panose="02040503050406030204" pitchFamily="18" charset="0"/>
                      </a:rPr>
                      <m:t>, </m:t>
                    </m:r>
                  </m:oMath>
                </a14:m>
                <a:r>
                  <a:rPr lang="en-GB" dirty="0">
                    <a:solidFill>
                      <a:schemeClr val="accent4">
                        <a:lumMod val="50000"/>
                      </a:schemeClr>
                    </a:solidFill>
                  </a:rPr>
                  <a:t>true negative</a:t>
                </a:r>
                <a:endParaRPr lang="en-GB" dirty="0"/>
              </a:p>
            </p:txBody>
          </p:sp>
        </mc:Choice>
        <mc:Fallback xmlns="">
          <p:sp>
            <p:nvSpPr>
              <p:cNvPr id="9" name="Content Placeholder 1">
                <a:extLst>
                  <a:ext uri="{FF2B5EF4-FFF2-40B4-BE49-F238E27FC236}">
                    <a16:creationId xmlns:a16="http://schemas.microsoft.com/office/drawing/2014/main" id="{C8DEC119-C8F7-4410-B26F-76217F6DC522}"/>
                  </a:ext>
                </a:extLst>
              </p:cNvPr>
              <p:cNvSpPr txBox="1">
                <a:spLocks noRot="1" noChangeAspect="1" noMove="1" noResize="1" noEditPoints="1" noAdjustHandles="1" noChangeArrowheads="1" noChangeShapeType="1" noTextEdit="1"/>
              </p:cNvSpPr>
              <p:nvPr/>
            </p:nvSpPr>
            <p:spPr>
              <a:xfrm>
                <a:off x="8326237" y="3575941"/>
                <a:ext cx="3526306" cy="1149730"/>
              </a:xfrm>
              <a:prstGeom prst="rect">
                <a:avLst/>
              </a:prstGeom>
              <a:blipFill>
                <a:blip r:embed="rId4"/>
                <a:stretch>
                  <a:fillRect l="-519" t="-2660" b="-1596"/>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B66ABEC8-4494-4023-BD0C-B3282B492329}"/>
              </a:ext>
            </a:extLst>
          </p:cNvPr>
          <p:cNvSpPr/>
          <p:nvPr/>
        </p:nvSpPr>
        <p:spPr>
          <a:xfrm>
            <a:off x="8025041" y="3583936"/>
            <a:ext cx="416852" cy="965314"/>
          </a:xfrm>
          <a:prstGeom prst="leftBrace">
            <a:avLst>
              <a:gd name="adj1" fmla="val 0"/>
              <a:gd name="adj2" fmla="val 4922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Content Placeholder 1">
                <a:extLst>
                  <a:ext uri="{FF2B5EF4-FFF2-40B4-BE49-F238E27FC236}">
                    <a16:creationId xmlns:a16="http://schemas.microsoft.com/office/drawing/2014/main" id="{2A8A7F59-C893-4A7C-88F9-C499D0F4183A}"/>
                  </a:ext>
                </a:extLst>
              </p:cNvPr>
              <p:cNvSpPr txBox="1">
                <a:spLocks/>
              </p:cNvSpPr>
              <p:nvPr/>
            </p:nvSpPr>
            <p:spPr>
              <a:xfrm>
                <a:off x="6972986" y="3844205"/>
                <a:ext cx="1184606" cy="57286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4000"/>
                  </a:lnSpc>
                  <a:buFont typeface="Arial"/>
                  <a:buNone/>
                </a:pPr>
                <a:r>
                  <a:rPr lang="en-US" dirty="0"/>
                  <a:t>U</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e>
                    </m:d>
                  </m:oMath>
                </a14:m>
                <a:endParaRPr lang="en-GB" dirty="0"/>
              </a:p>
            </p:txBody>
          </p:sp>
        </mc:Choice>
        <mc:Fallback xmlns="">
          <p:sp>
            <p:nvSpPr>
              <p:cNvPr id="11" name="Content Placeholder 1">
                <a:extLst>
                  <a:ext uri="{FF2B5EF4-FFF2-40B4-BE49-F238E27FC236}">
                    <a16:creationId xmlns:a16="http://schemas.microsoft.com/office/drawing/2014/main" id="{2A8A7F59-C893-4A7C-88F9-C499D0F4183A}"/>
                  </a:ext>
                </a:extLst>
              </p:cNvPr>
              <p:cNvSpPr txBox="1">
                <a:spLocks noRot="1" noChangeAspect="1" noMove="1" noResize="1" noEditPoints="1" noAdjustHandles="1" noChangeArrowheads="1" noChangeShapeType="1" noTextEdit="1"/>
              </p:cNvSpPr>
              <p:nvPr/>
            </p:nvSpPr>
            <p:spPr>
              <a:xfrm>
                <a:off x="6972986" y="3844205"/>
                <a:ext cx="1184606" cy="572867"/>
              </a:xfrm>
              <a:prstGeom prst="rect">
                <a:avLst/>
              </a:prstGeom>
              <a:blipFill>
                <a:blip r:embed="rId5"/>
                <a:stretch>
                  <a:fillRect l="-8247" t="-5319" b="-7447"/>
                </a:stretch>
              </a:blipFill>
            </p:spPr>
            <p:txBody>
              <a:bodyPr/>
              <a:lstStyle/>
              <a:p>
                <a:r>
                  <a:rPr lang="en-US">
                    <a:noFill/>
                  </a:rPr>
                  <a:t> </a:t>
                </a:r>
              </a:p>
            </p:txBody>
          </p:sp>
        </mc:Fallback>
      </mc:AlternateContent>
      <p:sp>
        <p:nvSpPr>
          <p:cNvPr id="12" name="Content Placeholder 1">
            <a:extLst>
              <a:ext uri="{FF2B5EF4-FFF2-40B4-BE49-F238E27FC236}">
                <a16:creationId xmlns:a16="http://schemas.microsoft.com/office/drawing/2014/main" id="{1734457C-6B0A-498C-8920-7F0F2AA065F8}"/>
              </a:ext>
            </a:extLst>
          </p:cNvPr>
          <p:cNvSpPr txBox="1">
            <a:spLocks/>
          </p:cNvSpPr>
          <p:nvPr/>
        </p:nvSpPr>
        <p:spPr>
          <a:xfrm>
            <a:off x="576000" y="3712028"/>
            <a:ext cx="6249343" cy="240797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4000"/>
              </a:lnSpc>
              <a:buFont typeface="Arial"/>
              <a:buNone/>
            </a:pPr>
            <a:endParaRPr lang="en-US" dirty="0"/>
          </a:p>
        </p:txBody>
      </p:sp>
      <p:sp>
        <p:nvSpPr>
          <p:cNvPr id="19" name="Content Placeholder 1">
            <a:extLst>
              <a:ext uri="{FF2B5EF4-FFF2-40B4-BE49-F238E27FC236}">
                <a16:creationId xmlns:a16="http://schemas.microsoft.com/office/drawing/2014/main" id="{7603AF05-DEC9-4372-9AF3-741129ABC388}"/>
              </a:ext>
            </a:extLst>
          </p:cNvPr>
          <p:cNvSpPr>
            <a:spLocks noGrp="1"/>
          </p:cNvSpPr>
          <p:nvPr>
            <p:ph idx="1"/>
          </p:nvPr>
        </p:nvSpPr>
        <p:spPr>
          <a:xfrm>
            <a:off x="7299419" y="4636058"/>
            <a:ext cx="2228296" cy="1020293"/>
          </a:xfrm>
        </p:spPr>
        <p:txBody>
          <a:bodyPr>
            <a:normAutofit/>
          </a:bodyPr>
          <a:lstStyle/>
          <a:p>
            <a:r>
              <a:rPr lang="en-US" dirty="0"/>
              <a:t>s – patient id</a:t>
            </a:r>
          </a:p>
          <a:p>
            <a:r>
              <a:rPr lang="en-US" dirty="0"/>
              <a:t>t - time</a:t>
            </a:r>
          </a:p>
        </p:txBody>
      </p:sp>
      <p:pic>
        <p:nvPicPr>
          <p:cNvPr id="6" name="Picture 5">
            <a:extLst>
              <a:ext uri="{FF2B5EF4-FFF2-40B4-BE49-F238E27FC236}">
                <a16:creationId xmlns:a16="http://schemas.microsoft.com/office/drawing/2014/main" id="{EE20D788-B8DE-4489-B7CC-D079F65EA346}"/>
              </a:ext>
            </a:extLst>
          </p:cNvPr>
          <p:cNvPicPr>
            <a:picLocks noChangeAspect="1"/>
          </p:cNvPicPr>
          <p:nvPr/>
        </p:nvPicPr>
        <p:blipFill>
          <a:blip r:embed="rId6"/>
          <a:stretch>
            <a:fillRect/>
          </a:stretch>
        </p:blipFill>
        <p:spPr>
          <a:xfrm>
            <a:off x="89312" y="1266582"/>
            <a:ext cx="6684079" cy="3682830"/>
          </a:xfrm>
          <a:prstGeom prst="rect">
            <a:avLst/>
          </a:prstGeom>
        </p:spPr>
      </p:pic>
      <p:graphicFrame>
        <p:nvGraphicFramePr>
          <p:cNvPr id="13" name="Table 5">
            <a:extLst>
              <a:ext uri="{FF2B5EF4-FFF2-40B4-BE49-F238E27FC236}">
                <a16:creationId xmlns:a16="http://schemas.microsoft.com/office/drawing/2014/main" id="{F2FD7FF1-0A6F-4FDA-BEC9-98974D2937C0}"/>
              </a:ext>
            </a:extLst>
          </p:cNvPr>
          <p:cNvGraphicFramePr>
            <a:graphicFrameLocks noGrp="1"/>
          </p:cNvGraphicFramePr>
          <p:nvPr>
            <p:extLst>
              <p:ext uri="{D42A27DB-BD31-4B8C-83A1-F6EECF244321}">
                <p14:modId xmlns:p14="http://schemas.microsoft.com/office/powerpoint/2010/main" val="1789355297"/>
              </p:ext>
            </p:extLst>
          </p:nvPr>
        </p:nvGraphicFramePr>
        <p:xfrm>
          <a:off x="6825343" y="394474"/>
          <a:ext cx="5249883" cy="2687214"/>
        </p:xfrm>
        <a:graphic>
          <a:graphicData uri="http://schemas.openxmlformats.org/drawingml/2006/table">
            <a:tbl>
              <a:tblPr firstRow="1" bandRow="1">
                <a:tableStyleId>{5C22544A-7EE6-4342-B048-85BDC9FD1C3A}</a:tableStyleId>
              </a:tblPr>
              <a:tblGrid>
                <a:gridCol w="2319991">
                  <a:extLst>
                    <a:ext uri="{9D8B030D-6E8A-4147-A177-3AD203B41FA5}">
                      <a16:colId xmlns:a16="http://schemas.microsoft.com/office/drawing/2014/main" val="3479800818"/>
                    </a:ext>
                  </a:extLst>
                </a:gridCol>
                <a:gridCol w="1453585">
                  <a:extLst>
                    <a:ext uri="{9D8B030D-6E8A-4147-A177-3AD203B41FA5}">
                      <a16:colId xmlns:a16="http://schemas.microsoft.com/office/drawing/2014/main" val="1549156000"/>
                    </a:ext>
                  </a:extLst>
                </a:gridCol>
                <a:gridCol w="1476307">
                  <a:extLst>
                    <a:ext uri="{9D8B030D-6E8A-4147-A177-3AD203B41FA5}">
                      <a16:colId xmlns:a16="http://schemas.microsoft.com/office/drawing/2014/main" val="1190939124"/>
                    </a:ext>
                  </a:extLst>
                </a:gridCol>
              </a:tblGrid>
              <a:tr h="1098578">
                <a:tc>
                  <a:txBody>
                    <a:bodyPr/>
                    <a:lstStyle/>
                    <a:p>
                      <a:pPr algn="r"/>
                      <a:r>
                        <a:rPr lang="en-US" sz="2000" dirty="0"/>
                        <a:t>Prediction</a:t>
                      </a:r>
                    </a:p>
                    <a:p>
                      <a:pPr algn="ctr"/>
                      <a:endParaRPr lang="en-US" sz="2000" dirty="0"/>
                    </a:p>
                    <a:p>
                      <a:pPr algn="l"/>
                      <a:r>
                        <a:rPr lang="en-US" sz="2000" dirty="0"/>
                        <a:t>SepsisLabel </a:t>
                      </a:r>
                    </a:p>
                  </a:txBody>
                  <a:tcPr/>
                </a:tc>
                <a:tc>
                  <a:txBody>
                    <a:bodyPr/>
                    <a:lstStyle/>
                    <a:p>
                      <a:pPr algn="ctr"/>
                      <a:r>
                        <a:rPr lang="en-US" sz="2000" dirty="0"/>
                        <a:t>1</a:t>
                      </a:r>
                    </a:p>
                  </a:txBody>
                  <a:tcPr/>
                </a:tc>
                <a:tc>
                  <a:txBody>
                    <a:bodyPr/>
                    <a:lstStyle/>
                    <a:p>
                      <a:pPr algn="ctr"/>
                      <a:r>
                        <a:rPr lang="en-US" sz="2000" dirty="0"/>
                        <a:t>0</a:t>
                      </a:r>
                    </a:p>
                  </a:txBody>
                  <a:tcPr/>
                </a:tc>
                <a:extLst>
                  <a:ext uri="{0D108BD9-81ED-4DB2-BD59-A6C34878D82A}">
                    <a16:rowId xmlns:a16="http://schemas.microsoft.com/office/drawing/2014/main" val="2833618996"/>
                  </a:ext>
                </a:extLst>
              </a:tr>
              <a:tr h="765676">
                <a:tc>
                  <a:txBody>
                    <a:bodyPr/>
                    <a:lstStyle/>
                    <a:p>
                      <a:pPr algn="ctr"/>
                      <a:r>
                        <a:rPr lang="en-US" sz="2000" dirty="0">
                          <a:solidFill>
                            <a:schemeClr val="bg1">
                              <a:lumMod val="50000"/>
                            </a:schemeClr>
                          </a:solidFill>
                        </a:rPr>
                        <a:t>1</a:t>
                      </a:r>
                    </a:p>
                  </a:txBody>
                  <a:tcPr anchor="ctr"/>
                </a:tc>
                <a:tc>
                  <a:txBody>
                    <a:bodyPr/>
                    <a:lstStyle/>
                    <a:p>
                      <a:pPr algn="ctr"/>
                      <a:r>
                        <a:rPr lang="en-GB" sz="2000" kern="1200" dirty="0">
                          <a:solidFill>
                            <a:schemeClr val="bg1">
                              <a:lumMod val="50000"/>
                            </a:schemeClr>
                          </a:solidFill>
                          <a:latin typeface="+mn-lt"/>
                          <a:ea typeface="+mn-ea"/>
                          <a:cs typeface="+mn-cs"/>
                        </a:rPr>
                        <a:t>True positive</a:t>
                      </a:r>
                      <a:endParaRPr lang="en-US" sz="2000" kern="1200" dirty="0">
                        <a:solidFill>
                          <a:schemeClr val="bg1">
                            <a:lumMod val="50000"/>
                          </a:schemeClr>
                        </a:solidFill>
                        <a:latin typeface="+mn-lt"/>
                        <a:ea typeface="+mn-ea"/>
                        <a:cs typeface="+mn-cs"/>
                      </a:endParaRPr>
                    </a:p>
                  </a:txBody>
                  <a:tcPr anchor="ctr"/>
                </a:tc>
                <a:tc>
                  <a:txBody>
                    <a:bodyPr/>
                    <a:lstStyle/>
                    <a:p>
                      <a:pPr algn="ctr"/>
                      <a:r>
                        <a:rPr lang="en-GB" sz="2000" kern="1200">
                          <a:solidFill>
                            <a:schemeClr val="bg1">
                              <a:lumMod val="50000"/>
                            </a:schemeClr>
                          </a:solidFill>
                          <a:latin typeface="+mn-lt"/>
                          <a:ea typeface="+mn-ea"/>
                          <a:cs typeface="+mn-cs"/>
                        </a:rPr>
                        <a:t>False negative</a:t>
                      </a:r>
                      <a:endParaRPr lang="en-US" sz="2000" kern="1200" dirty="0">
                        <a:solidFill>
                          <a:schemeClr val="bg1">
                            <a:lumMod val="50000"/>
                          </a:schemeClr>
                        </a:solidFill>
                        <a:latin typeface="+mn-lt"/>
                        <a:ea typeface="+mn-ea"/>
                        <a:cs typeface="+mn-cs"/>
                      </a:endParaRPr>
                    </a:p>
                  </a:txBody>
                  <a:tcPr anchor="ctr"/>
                </a:tc>
                <a:extLst>
                  <a:ext uri="{0D108BD9-81ED-4DB2-BD59-A6C34878D82A}">
                    <a16:rowId xmlns:a16="http://schemas.microsoft.com/office/drawing/2014/main" val="57316370"/>
                  </a:ext>
                </a:extLst>
              </a:tr>
              <a:tr h="765676">
                <a:tc>
                  <a:txBody>
                    <a:bodyPr/>
                    <a:lstStyle/>
                    <a:p>
                      <a:pPr algn="ctr"/>
                      <a:r>
                        <a:rPr lang="en-US" sz="2000" dirty="0"/>
                        <a:t>0</a:t>
                      </a:r>
                    </a:p>
                  </a:txBody>
                  <a:tcPr anchor="ctr"/>
                </a:tc>
                <a:tc>
                  <a:txBody>
                    <a:bodyPr/>
                    <a:lstStyle/>
                    <a:p>
                      <a:pPr algn="ctr"/>
                      <a:r>
                        <a:rPr lang="en-US" sz="2400" kern="1200" baseline="0" dirty="0">
                          <a:solidFill>
                            <a:schemeClr val="accent5">
                              <a:lumMod val="75000"/>
                            </a:schemeClr>
                          </a:solidFill>
                          <a:latin typeface="Arial" charset="0"/>
                          <a:ea typeface="+mn-ea"/>
                          <a:cs typeface="+mn-cs"/>
                        </a:rPr>
                        <a:t>False positive</a:t>
                      </a:r>
                    </a:p>
                  </a:txBody>
                  <a:tcPr anchor="ctr"/>
                </a:tc>
                <a:tc>
                  <a:txBody>
                    <a:bodyPr/>
                    <a:lstStyle/>
                    <a:p>
                      <a:pPr algn="ctr"/>
                      <a:r>
                        <a:rPr lang="en-US" sz="2400" kern="1200" baseline="0" dirty="0">
                          <a:solidFill>
                            <a:schemeClr val="accent4">
                              <a:lumMod val="50000"/>
                            </a:schemeClr>
                          </a:solidFill>
                          <a:latin typeface="Arial" charset="0"/>
                          <a:ea typeface="+mn-ea"/>
                          <a:cs typeface="+mn-cs"/>
                        </a:rPr>
                        <a:t>True negative</a:t>
                      </a:r>
                    </a:p>
                  </a:txBody>
                  <a:tcPr anchor="ctr"/>
                </a:tc>
                <a:extLst>
                  <a:ext uri="{0D108BD9-81ED-4DB2-BD59-A6C34878D82A}">
                    <a16:rowId xmlns:a16="http://schemas.microsoft.com/office/drawing/2014/main" val="2006565071"/>
                  </a:ext>
                </a:extLst>
              </a:tr>
            </a:tbl>
          </a:graphicData>
        </a:graphic>
      </p:graphicFrame>
    </p:spTree>
    <p:extLst>
      <p:ext uri="{BB962C8B-B14F-4D97-AF65-F5344CB8AC3E}">
        <p14:creationId xmlns:p14="http://schemas.microsoft.com/office/powerpoint/2010/main" val="1710796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vert="horz" lIns="91440" tIns="45720" rIns="91440" bIns="45720" rtlCol="0" anchor="t">
            <a:normAutofit/>
          </a:bodyPr>
          <a:lstStyle/>
          <a:p>
            <a:pPr marL="514350" indent="-514350">
              <a:buFont typeface="+mj-lt"/>
              <a:buAutoNum type="arabicPeriod"/>
            </a:pPr>
            <a:r>
              <a:rPr lang="en-US" sz="2800" dirty="0">
                <a:solidFill>
                  <a:srgbClr val="002060"/>
                </a:solidFill>
                <a:latin typeface="Arial"/>
                <a:cs typeface="Arial"/>
              </a:rPr>
              <a:t>Introduction</a:t>
            </a:r>
            <a:endParaRPr lang="en-US" sz="2800" dirty="0">
              <a:solidFill>
                <a:srgbClr val="002060"/>
              </a:solidFill>
              <a:cs typeface="Arial"/>
            </a:endParaRPr>
          </a:p>
          <a:p>
            <a:pPr marL="514350" indent="-514350">
              <a:buFont typeface="+mj-lt"/>
              <a:buAutoNum type="arabicPeriod"/>
            </a:pPr>
            <a:r>
              <a:rPr lang="en-US" sz="2800" dirty="0">
                <a:solidFill>
                  <a:srgbClr val="002060"/>
                </a:solidFill>
              </a:rPr>
              <a:t>Problem description</a:t>
            </a:r>
          </a:p>
          <a:p>
            <a:pPr marL="514350" indent="-514350">
              <a:buFont typeface="+mj-lt"/>
              <a:buAutoNum type="arabicPeriod"/>
            </a:pPr>
            <a:r>
              <a:rPr lang="en-US" sz="2800" dirty="0">
                <a:solidFill>
                  <a:srgbClr val="002060"/>
                </a:solidFill>
              </a:rPr>
              <a:t>Goals</a:t>
            </a:r>
          </a:p>
          <a:p>
            <a:pPr marL="514350" indent="-514350">
              <a:buFont typeface="+mj-lt"/>
              <a:buAutoNum type="arabicPeriod"/>
            </a:pPr>
            <a:r>
              <a:rPr lang="en-US" sz="2800" dirty="0">
                <a:solidFill>
                  <a:srgbClr val="002060"/>
                </a:solidFill>
              </a:rPr>
              <a:t>Research</a:t>
            </a:r>
          </a:p>
          <a:p>
            <a:pPr marL="514350" indent="-514350">
              <a:buFont typeface="+mj-lt"/>
              <a:buAutoNum type="arabicPeriod"/>
            </a:pPr>
            <a:r>
              <a:rPr lang="en-US" sz="2800" dirty="0">
                <a:solidFill>
                  <a:srgbClr val="002060"/>
                </a:solidFill>
              </a:rPr>
              <a:t>Experiments</a:t>
            </a:r>
          </a:p>
          <a:p>
            <a:pPr marL="514350" indent="-514350">
              <a:buFont typeface="+mj-lt"/>
              <a:buAutoNum type="arabicPeriod"/>
            </a:pPr>
            <a:r>
              <a:rPr lang="en-US" sz="2800" dirty="0">
                <a:solidFill>
                  <a:srgbClr val="002060"/>
                </a:solidFill>
              </a:rPr>
              <a:t>Conclusion</a:t>
            </a:r>
          </a:p>
          <a:p>
            <a:pPr marL="0" indent="0">
              <a:buNone/>
            </a:pPr>
            <a:endParaRPr lang="en-US" sz="2800" dirty="0">
              <a:solidFill>
                <a:srgbClr val="002060"/>
              </a:solidFill>
            </a:endParaRPr>
          </a:p>
        </p:txBody>
      </p:sp>
      <p:sp>
        <p:nvSpPr>
          <p:cNvPr id="3" name="Tijdelijke aanduiding voor dianummer 2"/>
          <p:cNvSpPr>
            <a:spLocks noGrp="1"/>
          </p:cNvSpPr>
          <p:nvPr>
            <p:ph type="sldNum" sz="quarter" idx="12"/>
          </p:nvPr>
        </p:nvSpPr>
        <p:spPr/>
        <p:txBody>
          <a:bodyPr/>
          <a:lstStyle/>
          <a:p>
            <a:fld id="{0A297500-7527-634B-90F4-69D0994C32B4}" type="slidenum">
              <a:rPr lang="en-GB" smtClean="0"/>
              <a:t>2</a:t>
            </a:fld>
            <a:endParaRPr lang="en-GB" dirty="0"/>
          </a:p>
        </p:txBody>
      </p:sp>
      <p:sp>
        <p:nvSpPr>
          <p:cNvPr id="4" name="Titel 3"/>
          <p:cNvSpPr>
            <a:spLocks noGrp="1"/>
          </p:cNvSpPr>
          <p:nvPr>
            <p:ph type="title"/>
          </p:nvPr>
        </p:nvSpPr>
        <p:spPr/>
        <p:txBody>
          <a:bodyPr/>
          <a:lstStyle/>
          <a:p>
            <a:r>
              <a:rPr lang="en-GB" dirty="0">
                <a:latin typeface="+mj-lt"/>
              </a:rPr>
              <a:t>Overview</a:t>
            </a:r>
          </a:p>
        </p:txBody>
      </p:sp>
    </p:spTree>
    <p:extLst>
      <p:ext uri="{BB962C8B-B14F-4D97-AF65-F5344CB8AC3E}">
        <p14:creationId xmlns:p14="http://schemas.microsoft.com/office/powerpoint/2010/main" val="1131573922"/>
      </p:ext>
    </p:extLst>
  </p:cSld>
  <p:clrMapOvr>
    <a:masterClrMapping/>
  </p:clrMapOvr>
  <mc:AlternateContent xmlns:mc="http://schemas.openxmlformats.org/markup-compatibility/2006" xmlns:p14="http://schemas.microsoft.com/office/powerpoint/2010/main">
    <mc:Choice Requires="p14">
      <p:transition spd="slow" p14:dur="2000" advTm="26568"/>
    </mc:Choice>
    <mc:Fallback xmlns="">
      <p:transition spd="slow" advTm="26568"/>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6">
            <a:extLst>
              <a:ext uri="{FF2B5EF4-FFF2-40B4-BE49-F238E27FC236}">
                <a16:creationId xmlns:a16="http://schemas.microsoft.com/office/drawing/2014/main" id="{4456EC19-A45F-4803-8F55-C6790E6D8B9F}"/>
              </a:ext>
            </a:extLst>
          </p:cNvPr>
          <p:cNvGraphicFramePr>
            <a:graphicFrameLocks noGrp="1"/>
          </p:cNvGraphicFramePr>
          <p:nvPr>
            <p:ph idx="1"/>
            <p:extLst>
              <p:ext uri="{D42A27DB-BD31-4B8C-83A1-F6EECF244321}">
                <p14:modId xmlns:p14="http://schemas.microsoft.com/office/powerpoint/2010/main" val="3705523407"/>
              </p:ext>
            </p:extLst>
          </p:nvPr>
        </p:nvGraphicFramePr>
        <p:xfrm>
          <a:off x="4103649" y="108920"/>
          <a:ext cx="5985234" cy="6009640"/>
        </p:xfrm>
        <a:graphic>
          <a:graphicData uri="http://schemas.openxmlformats.org/drawingml/2006/table">
            <a:tbl>
              <a:tblPr firstRow="1" bandRow="1">
                <a:tableStyleId>{5C22544A-7EE6-4342-B048-85BDC9FD1C3A}</a:tableStyleId>
              </a:tblPr>
              <a:tblGrid>
                <a:gridCol w="1254888">
                  <a:extLst>
                    <a:ext uri="{9D8B030D-6E8A-4147-A177-3AD203B41FA5}">
                      <a16:colId xmlns:a16="http://schemas.microsoft.com/office/drawing/2014/main" val="1319468053"/>
                    </a:ext>
                  </a:extLst>
                </a:gridCol>
                <a:gridCol w="1576782">
                  <a:extLst>
                    <a:ext uri="{9D8B030D-6E8A-4147-A177-3AD203B41FA5}">
                      <a16:colId xmlns:a16="http://schemas.microsoft.com/office/drawing/2014/main" val="2296796012"/>
                    </a:ext>
                  </a:extLst>
                </a:gridCol>
                <a:gridCol w="1576782">
                  <a:extLst>
                    <a:ext uri="{9D8B030D-6E8A-4147-A177-3AD203B41FA5}">
                      <a16:colId xmlns:a16="http://schemas.microsoft.com/office/drawing/2014/main" val="2892072699"/>
                    </a:ext>
                  </a:extLst>
                </a:gridCol>
                <a:gridCol w="1576782">
                  <a:extLst>
                    <a:ext uri="{9D8B030D-6E8A-4147-A177-3AD203B41FA5}">
                      <a16:colId xmlns:a16="http://schemas.microsoft.com/office/drawing/2014/main" val="2098405448"/>
                    </a:ext>
                  </a:extLst>
                </a:gridCol>
              </a:tblGrid>
              <a:tr h="370840">
                <a:tc>
                  <a:txBody>
                    <a:bodyPr/>
                    <a:lstStyle/>
                    <a:p>
                      <a:pPr algn="ctr"/>
                      <a:r>
                        <a:rPr lang="en-US" sz="1600" dirty="0"/>
                        <a:t>Time</a:t>
                      </a:r>
                    </a:p>
                    <a:p>
                      <a:pPr algn="ctr"/>
                      <a:r>
                        <a:rPr lang="en-US" sz="1600" dirty="0"/>
                        <a:t>(hour(s))</a:t>
                      </a:r>
                    </a:p>
                  </a:txBody>
                  <a:tcPr anchor="ctr"/>
                </a:tc>
                <a:tc>
                  <a:txBody>
                    <a:bodyPr/>
                    <a:lstStyle/>
                    <a:p>
                      <a:pPr algn="ctr"/>
                      <a:r>
                        <a:rPr lang="en-US" sz="1600" dirty="0"/>
                        <a:t>S</a:t>
                      </a:r>
                      <a:r>
                        <a:rPr lang="en-US" altLang="zh-CN" sz="1600" dirty="0"/>
                        <a:t>epsis Label</a:t>
                      </a:r>
                      <a:endParaRPr 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Septic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Prediction (1)</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 U(s,t)</a:t>
                      </a:r>
                      <a:endParaRPr lang="en-US" sz="1600" dirty="0"/>
                    </a:p>
                  </a:txBody>
                  <a:tcPr anchor="ctr"/>
                </a:tc>
                <a:tc>
                  <a:txBody>
                    <a:bodyPr/>
                    <a:lstStyle/>
                    <a:p>
                      <a:pPr algn="ctr"/>
                      <a:r>
                        <a:rPr lang="en-US" sz="1600"/>
                        <a:t>Nonseptic Prediction (0)</a:t>
                      </a:r>
                    </a:p>
                    <a:p>
                      <a:pPr algn="ctr"/>
                      <a:r>
                        <a:rPr lang="en-US" sz="1600"/>
                        <a:t>U(s,t)</a:t>
                      </a:r>
                      <a:endParaRPr lang="en-US" sz="1600" dirty="0"/>
                    </a:p>
                  </a:txBody>
                  <a:tcPr anchor="ctr"/>
                </a:tc>
                <a:extLst>
                  <a:ext uri="{0D108BD9-81ED-4DB2-BD59-A6C34878D82A}">
                    <a16:rowId xmlns:a16="http://schemas.microsoft.com/office/drawing/2014/main" val="2883743115"/>
                  </a:ext>
                </a:extLst>
              </a:tr>
              <a:tr h="370840">
                <a:tc>
                  <a:txBody>
                    <a:bodyPr/>
                    <a:lstStyle/>
                    <a:p>
                      <a:pPr algn="ctr"/>
                      <a:r>
                        <a:rPr lang="en-US" sz="1800" kern="1200" dirty="0">
                          <a:solidFill>
                            <a:schemeClr val="dk1"/>
                          </a:solidFill>
                          <a:latin typeface="+mn-lt"/>
                          <a:ea typeface="+mn-ea"/>
                          <a:cs typeface="+mn-cs"/>
                        </a:rPr>
                        <a:t>1</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algn="ct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1005439399"/>
                  </a:ext>
                </a:extLst>
              </a:tr>
              <a:tr h="370840">
                <a:tc>
                  <a:txBody>
                    <a:bodyPr/>
                    <a:lstStyle/>
                    <a:p>
                      <a:pPr algn="ctr"/>
                      <a:r>
                        <a:rPr lang="en-US" sz="1800" kern="1200" dirty="0">
                          <a:solidFill>
                            <a:schemeClr val="dk1"/>
                          </a:solidFill>
                          <a:latin typeface="+mn-lt"/>
                          <a:ea typeface="+mn-ea"/>
                          <a:cs typeface="+mn-cs"/>
                        </a:rPr>
                        <a:t>2</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3904497297"/>
                  </a:ext>
                </a:extLst>
              </a:tr>
              <a:tr h="370840">
                <a:tc>
                  <a:txBody>
                    <a:bodyPr/>
                    <a:lstStyle/>
                    <a:p>
                      <a:pPr algn="ctr"/>
                      <a:r>
                        <a:rPr lang="en-US" sz="1800" kern="1200" dirty="0">
                          <a:solidFill>
                            <a:schemeClr val="dk1"/>
                          </a:solidFill>
                          <a:latin typeface="+mn-lt"/>
                          <a:ea typeface="+mn-ea"/>
                          <a:cs typeface="+mn-cs"/>
                        </a:rPr>
                        <a:t>3</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3668059292"/>
                  </a:ext>
                </a:extLst>
              </a:tr>
              <a:tr h="370840">
                <a:tc>
                  <a:txBody>
                    <a:bodyPr/>
                    <a:lstStyle/>
                    <a:p>
                      <a:pPr algn="ctr"/>
                      <a:r>
                        <a:rPr lang="en-US" sz="1800" kern="1200" dirty="0">
                          <a:solidFill>
                            <a:schemeClr val="dk1"/>
                          </a:solidFill>
                          <a:latin typeface="+mn-lt"/>
                          <a:ea typeface="+mn-ea"/>
                          <a:cs typeface="+mn-cs"/>
                        </a:rPr>
                        <a:t>…</a:t>
                      </a:r>
                    </a:p>
                  </a:txBody>
                  <a:tcPr anchor="ctr"/>
                </a:tc>
                <a:tc>
                  <a:txBody>
                    <a:bodyPr/>
                    <a:lstStyle/>
                    <a:p>
                      <a:pPr algn="ctr"/>
                      <a:r>
                        <a:rPr lang="en-US" sz="1800" kern="1200" dirty="0">
                          <a:solidFill>
                            <a:schemeClr val="dk1"/>
                          </a:solidFill>
                          <a:latin typeface="+mn-lt"/>
                          <a:ea typeface="+mn-ea"/>
                          <a:cs typeface="+mn-cs"/>
                        </a:rPr>
                        <a:t>…</a:t>
                      </a:r>
                    </a:p>
                  </a:txBody>
                  <a:tcPr anchor="ctr"/>
                </a:tc>
                <a:tc>
                  <a:txBody>
                    <a:bodyPr/>
                    <a:lstStyle/>
                    <a:p>
                      <a:pPr algn="ct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a:t>
                      </a:r>
                    </a:p>
                  </a:txBody>
                  <a:tcPr anchor="ctr"/>
                </a:tc>
                <a:extLst>
                  <a:ext uri="{0D108BD9-81ED-4DB2-BD59-A6C34878D82A}">
                    <a16:rowId xmlns:a16="http://schemas.microsoft.com/office/drawing/2014/main" val="2122965074"/>
                  </a:ext>
                </a:extLst>
              </a:tr>
              <a:tr h="370840">
                <a:tc>
                  <a:txBody>
                    <a:bodyPr/>
                    <a:lstStyle/>
                    <a:p>
                      <a:pPr algn="ctr"/>
                      <a:r>
                        <a:rPr lang="en-US" sz="1800" kern="1200" dirty="0">
                          <a:solidFill>
                            <a:schemeClr val="dk1"/>
                          </a:solidFill>
                          <a:latin typeface="+mn-lt"/>
                          <a:ea typeface="+mn-ea"/>
                          <a:cs typeface="+mn-cs"/>
                        </a:rPr>
                        <a:t>42</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2491589979"/>
                  </a:ext>
                </a:extLst>
              </a:tr>
              <a:tr h="370840">
                <a:tc>
                  <a:txBody>
                    <a:bodyPr/>
                    <a:lstStyle/>
                    <a:p>
                      <a:pPr algn="ctr"/>
                      <a:r>
                        <a:rPr lang="en-US" sz="1800" kern="1200" dirty="0">
                          <a:solidFill>
                            <a:schemeClr val="dk1"/>
                          </a:solidFill>
                          <a:latin typeface="+mn-lt"/>
                          <a:ea typeface="+mn-ea"/>
                          <a:cs typeface="+mn-cs"/>
                        </a:rPr>
                        <a:t>43</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3657284930"/>
                  </a:ext>
                </a:extLst>
              </a:tr>
              <a:tr h="370840">
                <a:tc>
                  <a:txBody>
                    <a:bodyPr/>
                    <a:lstStyle/>
                    <a:p>
                      <a:pPr algn="ctr"/>
                      <a:r>
                        <a:rPr lang="en-US" sz="1800" kern="1200" dirty="0">
                          <a:solidFill>
                            <a:schemeClr val="dk1"/>
                          </a:solidFill>
                          <a:latin typeface="+mn-lt"/>
                          <a:ea typeface="+mn-ea"/>
                          <a:cs typeface="+mn-cs"/>
                        </a:rPr>
                        <a:t>44</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1775773002"/>
                  </a:ext>
                </a:extLst>
              </a:tr>
              <a:tr h="370840">
                <a:tc>
                  <a:txBody>
                    <a:bodyPr/>
                    <a:lstStyle/>
                    <a:p>
                      <a:pPr algn="ctr"/>
                      <a:r>
                        <a:rPr lang="en-US" sz="1800" kern="1200" dirty="0">
                          <a:solidFill>
                            <a:schemeClr val="dk1"/>
                          </a:solidFill>
                          <a:latin typeface="+mn-lt"/>
                          <a:ea typeface="+mn-ea"/>
                          <a:cs typeface="+mn-cs"/>
                        </a:rPr>
                        <a:t>45</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297113372"/>
                  </a:ext>
                </a:extLst>
              </a:tr>
              <a:tr h="370840">
                <a:tc>
                  <a:txBody>
                    <a:bodyPr/>
                    <a:lstStyle/>
                    <a:p>
                      <a:pPr algn="ctr"/>
                      <a:r>
                        <a:rPr lang="en-US" sz="1800" kern="1200" dirty="0">
                          <a:solidFill>
                            <a:schemeClr val="dk1"/>
                          </a:solidFill>
                          <a:latin typeface="+mn-lt"/>
                          <a:ea typeface="+mn-ea"/>
                          <a:cs typeface="+mn-cs"/>
                        </a:rPr>
                        <a:t>46</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4143889855"/>
                  </a:ext>
                </a:extLst>
              </a:tr>
              <a:tr h="361566">
                <a:tc>
                  <a:txBody>
                    <a:bodyPr/>
                    <a:lstStyle/>
                    <a:p>
                      <a:pPr algn="ctr"/>
                      <a:r>
                        <a:rPr lang="en-US" sz="1800" kern="1200" dirty="0">
                          <a:solidFill>
                            <a:schemeClr val="dk1"/>
                          </a:solidFill>
                          <a:latin typeface="+mn-lt"/>
                          <a:ea typeface="+mn-ea"/>
                          <a:cs typeface="+mn-cs"/>
                        </a:rPr>
                        <a:t>47</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238687123"/>
                  </a:ext>
                </a:extLst>
              </a:tr>
              <a:tr h="370840">
                <a:tc>
                  <a:txBody>
                    <a:bodyPr/>
                    <a:lstStyle/>
                    <a:p>
                      <a:pPr algn="ctr"/>
                      <a:r>
                        <a:rPr lang="en-US" sz="1800" kern="1200" dirty="0">
                          <a:solidFill>
                            <a:schemeClr val="dk1"/>
                          </a:solidFill>
                          <a:latin typeface="+mn-lt"/>
                          <a:ea typeface="+mn-ea"/>
                          <a:cs typeface="+mn-cs"/>
                        </a:rPr>
                        <a:t>48</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1207703530"/>
                  </a:ext>
                </a:extLst>
              </a:tr>
              <a:tr h="370840">
                <a:tc>
                  <a:txBody>
                    <a:bodyPr/>
                    <a:lstStyle/>
                    <a:p>
                      <a:pPr algn="ctr"/>
                      <a:r>
                        <a:rPr lang="en-US" sz="1800" kern="1200" dirty="0">
                          <a:solidFill>
                            <a:schemeClr val="dk1"/>
                          </a:solidFill>
                          <a:latin typeface="+mn-lt"/>
                          <a:ea typeface="+mn-ea"/>
                          <a:cs typeface="+mn-cs"/>
                        </a:rPr>
                        <a:t>49</a:t>
                      </a:r>
                    </a:p>
                  </a:txBody>
                  <a:tcPr anchor="ctr"/>
                </a:tc>
                <a:tc>
                  <a:txBody>
                    <a:bodyPr/>
                    <a:lstStyle/>
                    <a:p>
                      <a:pPr algn="ctr"/>
                      <a:r>
                        <a:rPr lang="en-US" sz="1800" kern="1200" dirty="0">
                          <a:solidFill>
                            <a:schemeClr val="dk1"/>
                          </a:solidFill>
                          <a:latin typeface="+mn-lt"/>
                          <a:ea typeface="+mn-ea"/>
                          <a:cs typeface="+mn-cs"/>
                        </a:rPr>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sz="1800" kern="1200" dirty="0">
                          <a:solidFill>
                            <a:schemeClr val="dk1"/>
                          </a:solidFill>
                          <a:latin typeface="+mn-lt"/>
                          <a:ea typeface="+mn-ea"/>
                          <a:cs typeface="+mn-cs"/>
                        </a:rPr>
                        <a:t>0</a:t>
                      </a:r>
                    </a:p>
                  </a:txBody>
                  <a:tcPr anchor="ctr"/>
                </a:tc>
                <a:extLst>
                  <a:ext uri="{0D108BD9-81ED-4DB2-BD59-A6C34878D82A}">
                    <a16:rowId xmlns:a16="http://schemas.microsoft.com/office/drawing/2014/main" val="3897352971"/>
                  </a:ext>
                </a:extLst>
              </a:tr>
              <a:tr h="370840">
                <a:tc>
                  <a:txBody>
                    <a:bodyPr/>
                    <a:lstStyle/>
                    <a:p>
                      <a:pPr algn="ctr"/>
                      <a:r>
                        <a:rPr lang="en-US" dirty="0"/>
                        <a:t>50</a:t>
                      </a:r>
                    </a:p>
                  </a:txBody>
                  <a:tcPr anchor="ctr"/>
                </a:tc>
                <a:tc>
                  <a:txBody>
                    <a:bodyPr/>
                    <a:lstStyle/>
                    <a:p>
                      <a:pPr algn="ctr"/>
                      <a:r>
                        <a:rPr lang="en-US" dirty="0"/>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dirty="0"/>
                        <a:t>0</a:t>
                      </a:r>
                    </a:p>
                  </a:txBody>
                  <a:tcPr anchor="ctr"/>
                </a:tc>
                <a:extLst>
                  <a:ext uri="{0D108BD9-81ED-4DB2-BD59-A6C34878D82A}">
                    <a16:rowId xmlns:a16="http://schemas.microsoft.com/office/drawing/2014/main" val="2521356744"/>
                  </a:ext>
                </a:extLst>
              </a:tr>
              <a:tr h="370840">
                <a:tc>
                  <a:txBody>
                    <a:bodyPr/>
                    <a:lstStyle/>
                    <a:p>
                      <a:pPr algn="ctr"/>
                      <a:r>
                        <a:rPr lang="en-US" dirty="0"/>
                        <a:t>51</a:t>
                      </a:r>
                    </a:p>
                  </a:txBody>
                  <a:tcPr anchor="ctr"/>
                </a:tc>
                <a:tc>
                  <a:txBody>
                    <a:bodyPr/>
                    <a:lstStyle/>
                    <a:p>
                      <a:pPr algn="ctr"/>
                      <a:r>
                        <a:rPr lang="en-US" dirty="0"/>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accent5">
                              <a:lumMod val="75000"/>
                            </a:schemeClr>
                          </a:solidFill>
                          <a:latin typeface="+mn-lt"/>
                          <a:ea typeface="+mn-ea"/>
                          <a:cs typeface="+mn-cs"/>
                        </a:rPr>
                        <a:t>-0.002</a:t>
                      </a:r>
                      <a:endParaRPr lang="en-US" sz="1800" kern="1200" dirty="0">
                        <a:solidFill>
                          <a:schemeClr val="accent5">
                            <a:lumMod val="75000"/>
                          </a:schemeClr>
                        </a:solidFill>
                        <a:latin typeface="+mn-lt"/>
                        <a:ea typeface="+mn-ea"/>
                        <a:cs typeface="+mn-cs"/>
                      </a:endParaRPr>
                    </a:p>
                  </a:txBody>
                  <a:tcPr anchor="ctr"/>
                </a:tc>
                <a:tc>
                  <a:txBody>
                    <a:bodyPr/>
                    <a:lstStyle/>
                    <a:p>
                      <a:pPr algn="ctr"/>
                      <a:r>
                        <a:rPr lang="en-US" dirty="0"/>
                        <a:t>0</a:t>
                      </a:r>
                    </a:p>
                  </a:txBody>
                  <a:tcPr anchor="ctr"/>
                </a:tc>
                <a:extLst>
                  <a:ext uri="{0D108BD9-81ED-4DB2-BD59-A6C34878D82A}">
                    <a16:rowId xmlns:a16="http://schemas.microsoft.com/office/drawing/2014/main" val="3034377699"/>
                  </a:ext>
                </a:extLst>
              </a:tr>
            </a:tbl>
          </a:graphicData>
        </a:graphic>
      </p:graphicFrame>
      <p:sp>
        <p:nvSpPr>
          <p:cNvPr id="3" name="Slide Number Placeholder 2">
            <a:extLst>
              <a:ext uri="{FF2B5EF4-FFF2-40B4-BE49-F238E27FC236}">
                <a16:creationId xmlns:a16="http://schemas.microsoft.com/office/drawing/2014/main" id="{A84EB7E1-2B3A-4797-9409-3242A72736F4}"/>
              </a:ext>
            </a:extLst>
          </p:cNvPr>
          <p:cNvSpPr>
            <a:spLocks noGrp="1"/>
          </p:cNvSpPr>
          <p:nvPr>
            <p:ph type="sldNum" sz="quarter" idx="12"/>
          </p:nvPr>
        </p:nvSpPr>
        <p:spPr/>
        <p:txBody>
          <a:bodyPr/>
          <a:lstStyle/>
          <a:p>
            <a:fld id="{0A297500-7527-634B-90F4-69D0994C32B4}" type="slidenum">
              <a:rPr lang="nl-NL" smtClean="0"/>
              <a:t>20</a:t>
            </a:fld>
            <a:endParaRPr lang="nl-NL" dirty="0"/>
          </a:p>
        </p:txBody>
      </p:sp>
      <p:sp>
        <p:nvSpPr>
          <p:cNvPr id="7" name="Title 3">
            <a:extLst>
              <a:ext uri="{FF2B5EF4-FFF2-40B4-BE49-F238E27FC236}">
                <a16:creationId xmlns:a16="http://schemas.microsoft.com/office/drawing/2014/main" id="{59479C98-3648-4431-A98B-73CC43DC7347}"/>
              </a:ext>
            </a:extLst>
          </p:cNvPr>
          <p:cNvSpPr>
            <a:spLocks noGrp="1"/>
          </p:cNvSpPr>
          <p:nvPr>
            <p:ph type="title"/>
          </p:nvPr>
        </p:nvSpPr>
        <p:spPr>
          <a:xfrm>
            <a:off x="475638" y="213348"/>
            <a:ext cx="3954573" cy="1476725"/>
          </a:xfrm>
        </p:spPr>
        <p:txBody>
          <a:bodyPr>
            <a:normAutofit/>
          </a:bodyPr>
          <a:lstStyle/>
          <a:p>
            <a:r>
              <a:rPr lang="en-US" sz="2800" dirty="0"/>
              <a:t>For example - </a:t>
            </a:r>
            <a:br>
              <a:rPr lang="en-US" sz="2800" dirty="0"/>
            </a:br>
            <a:r>
              <a:rPr lang="en-US" sz="2800" dirty="0" err="1"/>
              <a:t>nonseptic</a:t>
            </a:r>
            <a:r>
              <a:rPr lang="en-US" sz="2800" dirty="0"/>
              <a:t> patient</a:t>
            </a:r>
            <a:br>
              <a:rPr lang="en-US" sz="2800" dirty="0"/>
            </a:br>
            <a:r>
              <a:rPr lang="en-US" sz="2800" dirty="0"/>
              <a:t>utility score calculation</a:t>
            </a:r>
          </a:p>
        </p:txBody>
      </p:sp>
    </p:spTree>
    <p:extLst>
      <p:ext uri="{BB962C8B-B14F-4D97-AF65-F5344CB8AC3E}">
        <p14:creationId xmlns:p14="http://schemas.microsoft.com/office/powerpoint/2010/main" val="2239755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912DE1-B492-4233-8F91-51BDE8E1E3DB}"/>
              </a:ext>
            </a:extLst>
          </p:cNvPr>
          <p:cNvSpPr>
            <a:spLocks noGrp="1"/>
          </p:cNvSpPr>
          <p:nvPr>
            <p:ph type="sldNum" sz="quarter" idx="12"/>
          </p:nvPr>
        </p:nvSpPr>
        <p:spPr/>
        <p:txBody>
          <a:bodyPr/>
          <a:lstStyle/>
          <a:p>
            <a:fld id="{0A297500-7527-634B-90F4-69D0994C32B4}" type="slidenum">
              <a:rPr lang="nl-NL" smtClean="0"/>
              <a:t>21</a:t>
            </a:fld>
            <a:endParaRPr lang="nl-NL" dirty="0"/>
          </a:p>
        </p:txBody>
      </p:sp>
      <p:sp>
        <p:nvSpPr>
          <p:cNvPr id="4" name="Title 3">
            <a:extLst>
              <a:ext uri="{FF2B5EF4-FFF2-40B4-BE49-F238E27FC236}">
                <a16:creationId xmlns:a16="http://schemas.microsoft.com/office/drawing/2014/main" id="{F4D5C2D4-19E2-436A-B150-AEA55734F995}"/>
              </a:ext>
            </a:extLst>
          </p:cNvPr>
          <p:cNvSpPr>
            <a:spLocks noGrp="1"/>
          </p:cNvSpPr>
          <p:nvPr>
            <p:ph type="title"/>
          </p:nvPr>
        </p:nvSpPr>
        <p:spPr/>
        <p:txBody>
          <a:bodyPr/>
          <a:lstStyle/>
          <a:p>
            <a:r>
              <a:rPr lang="en-US" dirty="0"/>
              <a:t>Utility Score</a:t>
            </a:r>
          </a:p>
        </p:txBody>
      </p:sp>
      <p:sp>
        <p:nvSpPr>
          <p:cNvPr id="6" name="Content Placeholder 5">
            <a:extLst>
              <a:ext uri="{FF2B5EF4-FFF2-40B4-BE49-F238E27FC236}">
                <a16:creationId xmlns:a16="http://schemas.microsoft.com/office/drawing/2014/main" id="{58115FBB-89A8-4637-8823-056EC3BE261C}"/>
              </a:ext>
            </a:extLst>
          </p:cNvPr>
          <p:cNvSpPr>
            <a:spLocks noGrp="1"/>
          </p:cNvSpPr>
          <p:nvPr>
            <p:ph idx="1"/>
          </p:nvPr>
        </p:nvSpPr>
        <p:spPr/>
        <p:txBody>
          <a:bodyPr/>
          <a:lstStyle/>
          <a:p>
            <a:r>
              <a:rPr lang="en-US" dirty="0"/>
              <a:t>Calculate the utility score for each row ( for each hour of each patient)</a:t>
            </a:r>
          </a:p>
          <a:p>
            <a:r>
              <a:rPr lang="en-US" dirty="0"/>
              <a:t>Add up and normalize it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F31B2C8-C3DC-4592-B162-41F6BE88BFEA}"/>
                  </a:ext>
                </a:extLst>
              </p:cNvPr>
              <p:cNvSpPr txBox="1"/>
              <p:nvPr/>
            </p:nvSpPr>
            <p:spPr>
              <a:xfrm>
                <a:off x="900000" y="3135342"/>
                <a:ext cx="5105400" cy="87895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𝑈</m:t>
                          </m:r>
                        </m:e>
                        <m:sub>
                          <m:r>
                            <a:rPr lang="en-US" sz="2000" b="0" i="1" smtClean="0">
                              <a:latin typeface="Cambria Math" panose="02040503050406030204" pitchFamily="18" charset="0"/>
                            </a:rPr>
                            <m:t>𝑇𝑂𝑇𝐴𝐿</m:t>
                          </m:r>
                        </m:sub>
                      </m:sSub>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sub>
                        <m:sup/>
                        <m:e>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m:t>
                              </m:r>
                              <m:r>
                                <a:rPr lang="en-US" sz="2000" b="0" i="1" smtClean="0">
                                  <a:latin typeface="Cambria Math" panose="02040503050406030204" pitchFamily="18" charset="0"/>
                                  <a:ea typeface="Cambria Math" panose="02040503050406030204" pitchFamily="18" charset="0"/>
                                </a:rPr>
                                <m:t>)</m:t>
                              </m:r>
                            </m:sub>
                            <m:sup/>
                            <m:e>
                              <m:r>
                                <a:rPr lang="en-US" sz="2000" b="0" i="1" smtClean="0">
                                  <a:latin typeface="Cambria Math" panose="02040503050406030204" pitchFamily="18" charset="0"/>
                                </a:rPr>
                                <m:t>𝑈</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𝑡</m:t>
                              </m:r>
                              <m:r>
                                <a:rPr lang="en-US" sz="2000" b="0" i="1" smtClean="0">
                                  <a:latin typeface="Cambria Math" panose="02040503050406030204" pitchFamily="18" charset="0"/>
                                </a:rPr>
                                <m:t>)</m:t>
                              </m:r>
                            </m:e>
                          </m:nary>
                        </m:e>
                      </m:nary>
                    </m:oMath>
                  </m:oMathPara>
                </a14:m>
                <a:endParaRPr lang="en-US" sz="2000" dirty="0"/>
              </a:p>
            </p:txBody>
          </p:sp>
        </mc:Choice>
        <mc:Fallback xmlns="">
          <p:sp>
            <p:nvSpPr>
              <p:cNvPr id="7" name="TextBox 6">
                <a:extLst>
                  <a:ext uri="{FF2B5EF4-FFF2-40B4-BE49-F238E27FC236}">
                    <a16:creationId xmlns:a16="http://schemas.microsoft.com/office/drawing/2014/main" id="{EF31B2C8-C3DC-4592-B162-41F6BE88BFEA}"/>
                  </a:ext>
                </a:extLst>
              </p:cNvPr>
              <p:cNvSpPr txBox="1">
                <a:spLocks noRot="1" noChangeAspect="1" noMove="1" noResize="1" noEditPoints="1" noAdjustHandles="1" noChangeArrowheads="1" noChangeShapeType="1" noTextEdit="1"/>
              </p:cNvSpPr>
              <p:nvPr/>
            </p:nvSpPr>
            <p:spPr>
              <a:xfrm>
                <a:off x="900000" y="3135342"/>
                <a:ext cx="5105400" cy="87895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F0B8C96-0A1F-4232-B4D4-3E1BB7C98DB8}"/>
                  </a:ext>
                </a:extLst>
              </p:cNvPr>
              <p:cNvSpPr txBox="1"/>
              <p:nvPr/>
            </p:nvSpPr>
            <p:spPr>
              <a:xfrm>
                <a:off x="649626" y="4232525"/>
                <a:ext cx="5945137" cy="76219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 </m:t>
                          </m:r>
                          <m:r>
                            <a:rPr lang="en-US" sz="2000" b="0" i="1" smtClean="0">
                              <a:latin typeface="Cambria Math" panose="02040503050406030204" pitchFamily="18" charset="0"/>
                            </a:rPr>
                            <m:t>𝑈</m:t>
                          </m:r>
                        </m:e>
                        <m:sub>
                          <m:r>
                            <a:rPr lang="en-US" sz="2000" b="0" i="1" smtClean="0">
                              <a:latin typeface="Cambria Math" panose="02040503050406030204" pitchFamily="18" charset="0"/>
                            </a:rPr>
                            <m:t>𝑛𝑜𝑟𝑚𝑎𝑙𝑖𝑧𝑒𝑑</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b="0" i="1" smtClean="0">
                                  <a:latin typeface="Cambria Math" panose="02040503050406030204" pitchFamily="18" charset="0"/>
                                </a:rPr>
                                <m:t>𝑡𝑜𝑡𝑎𝑙</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b="0" i="1" smtClean="0">
                                  <a:latin typeface="Cambria Math" panose="02040503050406030204" pitchFamily="18" charset="0"/>
                                </a:rPr>
                                <m:t>𝑛𝑜</m:t>
                              </m:r>
                              <m:r>
                                <a:rPr lang="en-US" sz="2000" b="0" i="1" smtClean="0">
                                  <a:latin typeface="Cambria Math" panose="02040503050406030204" pitchFamily="18" charset="0"/>
                                </a:rPr>
                                <m:t> </m:t>
                              </m:r>
                              <m:r>
                                <a:rPr lang="en-US" sz="2000" b="0" i="1" smtClean="0">
                                  <a:latin typeface="Cambria Math" panose="02040503050406030204" pitchFamily="18" charset="0"/>
                                </a:rPr>
                                <m:t>𝑝𝑟𝑒𝑑𝑖𝑐𝑡𝑖𝑜𝑛𝑠</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b="0" i="1" smtClean="0">
                                  <a:latin typeface="Cambria Math" panose="02040503050406030204" pitchFamily="18" charset="0"/>
                                </a:rPr>
                                <m:t>𝑜𝑝𝑡𝑖𝑚𝑎𝑙</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𝑈</m:t>
                              </m:r>
                            </m:e>
                            <m:sub>
                              <m:r>
                                <a:rPr lang="en-US" sz="2000" i="1">
                                  <a:latin typeface="Cambria Math" panose="02040503050406030204" pitchFamily="18" charset="0"/>
                                </a:rPr>
                                <m:t>𝑛𝑜</m:t>
                              </m:r>
                              <m:r>
                                <a:rPr lang="en-US" sz="2000" i="1">
                                  <a:latin typeface="Cambria Math" panose="02040503050406030204" pitchFamily="18" charset="0"/>
                                </a:rPr>
                                <m:t> </m:t>
                              </m:r>
                              <m:r>
                                <a:rPr lang="en-US" sz="2000" i="1">
                                  <a:latin typeface="Cambria Math" panose="02040503050406030204" pitchFamily="18" charset="0"/>
                                </a:rPr>
                                <m:t>𝑝𝑟𝑒𝑑𝑖𝑐𝑡𝑖𝑜𝑛𝑠</m:t>
                              </m:r>
                            </m:sub>
                          </m:sSub>
                        </m:den>
                      </m:f>
                      <m:r>
                        <a:rPr lang="en-US" sz="2000" b="0" i="1" smtClean="0">
                          <a:latin typeface="Cambria Math" panose="02040503050406030204" pitchFamily="18" charset="0"/>
                        </a:rPr>
                        <m:t>∈</m:t>
                      </m:r>
                      <m:r>
                        <a:rPr lang="en-US" sz="2000" b="0" i="0" smtClean="0">
                          <a:latin typeface="Cambria Math" panose="02040503050406030204" pitchFamily="18" charset="0"/>
                        </a:rPr>
                        <m:t>[−1, 1]</m:t>
                      </m:r>
                    </m:oMath>
                  </m:oMathPara>
                </a14:m>
                <a:endParaRPr lang="en-US" sz="2000" dirty="0"/>
              </a:p>
            </p:txBody>
          </p:sp>
        </mc:Choice>
        <mc:Fallback xmlns="">
          <p:sp>
            <p:nvSpPr>
              <p:cNvPr id="8" name="TextBox 7">
                <a:extLst>
                  <a:ext uri="{FF2B5EF4-FFF2-40B4-BE49-F238E27FC236}">
                    <a16:creationId xmlns:a16="http://schemas.microsoft.com/office/drawing/2014/main" id="{FF0B8C96-0A1F-4232-B4D4-3E1BB7C98DB8}"/>
                  </a:ext>
                </a:extLst>
              </p:cNvPr>
              <p:cNvSpPr txBox="1">
                <a:spLocks noRot="1" noChangeAspect="1" noMove="1" noResize="1" noEditPoints="1" noAdjustHandles="1" noChangeArrowheads="1" noChangeShapeType="1" noTextEdit="1"/>
              </p:cNvSpPr>
              <p:nvPr/>
            </p:nvSpPr>
            <p:spPr>
              <a:xfrm>
                <a:off x="649626" y="4232525"/>
                <a:ext cx="5945137" cy="7621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271401C-558B-4438-AFB7-47A12EECB1D4}"/>
                  </a:ext>
                </a:extLst>
              </p:cNvPr>
              <p:cNvSpPr txBox="1"/>
              <p:nvPr/>
            </p:nvSpPr>
            <p:spPr>
              <a:xfrm>
                <a:off x="6244755" y="4329998"/>
                <a:ext cx="5920081" cy="7552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 </m:t>
                          </m:r>
                          <m:r>
                            <a:rPr lang="en-US" sz="2000" b="0" i="1" smtClean="0">
                              <a:latin typeface="Cambria Math" panose="02040503050406030204" pitchFamily="18" charset="0"/>
                            </a:rPr>
                            <m:t>𝑈</m:t>
                          </m:r>
                        </m:e>
                        <m:sub>
                          <m:r>
                            <a:rPr lang="en-US" sz="2000" b="0" i="1" smtClean="0">
                              <a:latin typeface="Cambria Math" panose="02040503050406030204" pitchFamily="18" charset="0"/>
                            </a:rPr>
                            <m:t>𝑛𝑜</m:t>
                          </m:r>
                          <m:r>
                            <a:rPr lang="en-US" sz="2000" b="0" i="1" smtClean="0">
                              <a:latin typeface="Cambria Math" panose="02040503050406030204" pitchFamily="18" charset="0"/>
                            </a:rPr>
                            <m:t> </m:t>
                          </m:r>
                          <m:r>
                            <a:rPr lang="en-US" sz="2000" b="0" i="1" smtClean="0">
                              <a:latin typeface="Cambria Math" panose="02040503050406030204" pitchFamily="18" charset="0"/>
                            </a:rPr>
                            <m:t>𝑝𝑟𝑒𝑑𝑖𝑐𝑡𝑖𝑜𝑛</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𝑎𝑙𝑙</m:t>
                      </m:r>
                      <m:r>
                        <a:rPr lang="en-US" sz="2000" b="0" i="1" smtClean="0">
                          <a:latin typeface="Cambria Math" panose="02040503050406030204" pitchFamily="18" charset="0"/>
                        </a:rPr>
                        <m:t> </m:t>
                      </m:r>
                      <m:r>
                        <a:rPr lang="en-US" sz="2000" b="0" i="1" smtClean="0">
                          <a:latin typeface="Cambria Math" panose="02040503050406030204" pitchFamily="18" charset="0"/>
                        </a:rPr>
                        <m:t>𝑝𝑟𝑒𝑑𝑖𝑐𝑡𝑖𝑜𝑛𝑠</m:t>
                      </m:r>
                      <m:r>
                        <a:rPr lang="en-US" sz="2000" b="0" i="1" smtClean="0">
                          <a:latin typeface="Cambria Math" panose="02040503050406030204" pitchFamily="18" charset="0"/>
                        </a:rPr>
                        <m:t> </m:t>
                      </m:r>
                      <m:r>
                        <a:rPr lang="en-US" sz="2000" b="0" i="1" smtClean="0">
                          <a:latin typeface="Cambria Math" panose="02040503050406030204" pitchFamily="18" charset="0"/>
                        </a:rPr>
                        <m:t>𝑎𝑟𝑒</m:t>
                      </m:r>
                      <m:r>
                        <a:rPr lang="en-US" sz="2000" b="0" i="1" smtClean="0">
                          <a:latin typeface="Cambria Math" panose="02040503050406030204" pitchFamily="18" charset="0"/>
                        </a:rPr>
                        <m:t> 0</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𝑈</m:t>
                          </m:r>
                        </m:e>
                        <m:sub>
                          <m:r>
                            <a:rPr lang="en-US" sz="2000" b="0" i="1" smtClean="0">
                              <a:latin typeface="Cambria Math" panose="02040503050406030204" pitchFamily="18" charset="0"/>
                            </a:rPr>
                            <m:t>𝑜𝑝𝑡𝑖𝑚𝑎𝑙</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𝑎𝑙𝑙</m:t>
                      </m:r>
                      <m:r>
                        <a:rPr lang="en-US" sz="2000" b="0" i="1" smtClean="0">
                          <a:latin typeface="Cambria Math" panose="02040503050406030204" pitchFamily="18" charset="0"/>
                        </a:rPr>
                        <m:t> </m:t>
                      </m:r>
                      <m:r>
                        <a:rPr lang="en-US" sz="2000" b="0" i="1" smtClean="0">
                          <a:latin typeface="Cambria Math" panose="02040503050406030204" pitchFamily="18" charset="0"/>
                        </a:rPr>
                        <m:t>𝑝𝑟𝑒𝑑𝑖𝑐𝑡𝑖𝑜𝑛𝑠</m:t>
                      </m:r>
                      <m:r>
                        <a:rPr lang="en-US" sz="2000" b="0" i="1" smtClean="0">
                          <a:latin typeface="Cambria Math" panose="02040503050406030204" pitchFamily="18" charset="0"/>
                        </a:rPr>
                        <m:t> </m:t>
                      </m:r>
                      <m:r>
                        <a:rPr lang="en-US" sz="2000" b="0" i="1" smtClean="0">
                          <a:latin typeface="Cambria Math" panose="02040503050406030204" pitchFamily="18" charset="0"/>
                        </a:rPr>
                        <m:t>𝑎𝑟𝑒</m:t>
                      </m:r>
                      <m:r>
                        <a:rPr lang="en-US" sz="2000" b="0" i="1" smtClean="0">
                          <a:latin typeface="Cambria Math" panose="02040503050406030204" pitchFamily="18" charset="0"/>
                        </a:rPr>
                        <m:t> </m:t>
                      </m:r>
                      <m:r>
                        <a:rPr lang="en-US" sz="2000" b="0" i="1" smtClean="0">
                          <a:latin typeface="Cambria Math" panose="02040503050406030204" pitchFamily="18" charset="0"/>
                        </a:rPr>
                        <m:t>𝑐𝑜𝑟𝑟𝑒𝑐𝑡</m:t>
                      </m:r>
                    </m:oMath>
                  </m:oMathPara>
                </a14:m>
                <a:endParaRPr lang="en-US" sz="2000" dirty="0"/>
              </a:p>
            </p:txBody>
          </p:sp>
        </mc:Choice>
        <mc:Fallback xmlns="">
          <p:sp>
            <p:nvSpPr>
              <p:cNvPr id="9" name="TextBox 8">
                <a:extLst>
                  <a:ext uri="{FF2B5EF4-FFF2-40B4-BE49-F238E27FC236}">
                    <a16:creationId xmlns:a16="http://schemas.microsoft.com/office/drawing/2014/main" id="{1271401C-558B-4438-AFB7-47A12EECB1D4}"/>
                  </a:ext>
                </a:extLst>
              </p:cNvPr>
              <p:cNvSpPr txBox="1">
                <a:spLocks noRot="1" noChangeAspect="1" noMove="1" noResize="1" noEditPoints="1" noAdjustHandles="1" noChangeArrowheads="1" noChangeShapeType="1" noTextEdit="1"/>
              </p:cNvSpPr>
              <p:nvPr/>
            </p:nvSpPr>
            <p:spPr>
              <a:xfrm>
                <a:off x="6244755" y="4329998"/>
                <a:ext cx="5920081" cy="755207"/>
              </a:xfrm>
              <a:prstGeom prst="rect">
                <a:avLst/>
              </a:prstGeom>
              <a:blipFill>
                <a:blip r:embed="rId5"/>
                <a:stretch>
                  <a:fillRect b="-564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9C0DF3F-52F6-40A1-9250-1CCC0F927179}"/>
              </a:ext>
            </a:extLst>
          </p:cNvPr>
          <p:cNvSpPr/>
          <p:nvPr/>
        </p:nvSpPr>
        <p:spPr>
          <a:xfrm>
            <a:off x="751113" y="6195223"/>
            <a:ext cx="7942125" cy="600164"/>
          </a:xfrm>
          <a:prstGeom prst="rect">
            <a:avLst/>
          </a:prstGeom>
        </p:spPr>
        <p:txBody>
          <a:bodyPr wrap="square">
            <a:spAutoFit/>
          </a:bodyPr>
          <a:lstStyle/>
          <a:p>
            <a:r>
              <a:rPr lang="en-US" sz="1100" dirty="0">
                <a:solidFill>
                  <a:schemeClr val="bg1"/>
                </a:solidFill>
              </a:rPr>
              <a:t>[1] </a:t>
            </a:r>
            <a:r>
              <a:rPr lang="en-GB" sz="1100" b="0" i="0" dirty="0">
                <a:solidFill>
                  <a:schemeClr val="bg1"/>
                </a:solidFill>
                <a:effectLst/>
              </a:rPr>
              <a:t>Reyna, M., Josef, C., Jeter, R., Shashikumar, S., Moody, B., Westover, M. B., Sharma, A., Nemati, S., &amp; Clifford, G. (2019). Early Prediction of Sepsis from Clinical Data -- the </a:t>
            </a:r>
            <a:r>
              <a:rPr lang="en-GB" sz="1100" b="0" i="0" dirty="0" err="1">
                <a:solidFill>
                  <a:schemeClr val="bg1"/>
                </a:solidFill>
                <a:effectLst/>
              </a:rPr>
              <a:t>PhysioNet</a:t>
            </a:r>
            <a:r>
              <a:rPr lang="en-GB" sz="1100" b="0" i="0" dirty="0">
                <a:solidFill>
                  <a:schemeClr val="bg1"/>
                </a:solidFill>
                <a:effectLst/>
              </a:rPr>
              <a:t> Computing in Cardiology Challenge 2019 (version 1.0.0). </a:t>
            </a:r>
            <a:r>
              <a:rPr lang="en-GB" sz="1100" b="0" i="1" dirty="0" err="1">
                <a:solidFill>
                  <a:schemeClr val="bg1"/>
                </a:solidFill>
                <a:effectLst/>
              </a:rPr>
              <a:t>PhysioNet</a:t>
            </a:r>
            <a:r>
              <a:rPr lang="en-GB" sz="1100" b="0" i="0" dirty="0">
                <a:solidFill>
                  <a:schemeClr val="bg1"/>
                </a:solidFill>
                <a:effectLst/>
              </a:rPr>
              <a:t>. </a:t>
            </a:r>
            <a:r>
              <a:rPr lang="en-GB" sz="1100" b="0" i="0" u="none" strike="noStrike" dirty="0">
                <a:solidFill>
                  <a:schemeClr val="bg1"/>
                </a:solidFill>
                <a:effectLst/>
                <a:hlinkClick r:id="rId6">
                  <a:extLst>
                    <a:ext uri="{A12FA001-AC4F-418D-AE19-62706E023703}">
                      <ahyp:hlinkClr xmlns:ahyp="http://schemas.microsoft.com/office/drawing/2018/hyperlinkcolor" val="tx"/>
                    </a:ext>
                  </a:extLst>
                </a:hlinkClick>
              </a:rPr>
              <a:t>https://doi.org/10.13026/v64v-d857</a:t>
            </a:r>
            <a:r>
              <a:rPr lang="en-GB" sz="1100" b="0" i="0" dirty="0">
                <a:solidFill>
                  <a:schemeClr val="bg1"/>
                </a:solidFill>
                <a:effectLst/>
              </a:rPr>
              <a:t>.</a:t>
            </a:r>
            <a:r>
              <a:rPr lang="en-US" sz="1100" dirty="0">
                <a:solidFill>
                  <a:schemeClr val="bg1"/>
                </a:solidFill>
              </a:rPr>
              <a:t>https://physionet.org/content/challenge-2019/1.0.0/ </a:t>
            </a:r>
          </a:p>
        </p:txBody>
      </p:sp>
    </p:spTree>
    <p:extLst>
      <p:ext uri="{BB962C8B-B14F-4D97-AF65-F5344CB8AC3E}">
        <p14:creationId xmlns:p14="http://schemas.microsoft.com/office/powerpoint/2010/main" val="3815446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514350" indent="-514350">
              <a:buFont typeface="+mj-lt"/>
              <a:buAutoNum type="arabicPeriod"/>
            </a:pPr>
            <a:r>
              <a:rPr lang="en-US" sz="2800" dirty="0">
                <a:solidFill>
                  <a:schemeClr val="bg1">
                    <a:lumMod val="75000"/>
                  </a:schemeClr>
                </a:solidFill>
              </a:rPr>
              <a:t>Introduction</a:t>
            </a:r>
          </a:p>
          <a:p>
            <a:pPr marL="514350" indent="-514350">
              <a:buFont typeface="+mj-lt"/>
              <a:buAutoNum type="arabicPeriod"/>
            </a:pPr>
            <a:r>
              <a:rPr lang="en-US" sz="2800" dirty="0">
                <a:solidFill>
                  <a:schemeClr val="bg1">
                    <a:lumMod val="75000"/>
                  </a:schemeClr>
                </a:solidFill>
              </a:rPr>
              <a:t>Problem description</a:t>
            </a:r>
          </a:p>
          <a:p>
            <a:pPr marL="514350" indent="-514350">
              <a:buFont typeface="+mj-lt"/>
              <a:buAutoNum type="arabicPeriod"/>
            </a:pPr>
            <a:r>
              <a:rPr lang="en-US" sz="2800" dirty="0">
                <a:solidFill>
                  <a:schemeClr val="bg1">
                    <a:lumMod val="75000"/>
                  </a:schemeClr>
                </a:solidFill>
              </a:rPr>
              <a:t>Goals</a:t>
            </a:r>
          </a:p>
          <a:p>
            <a:pPr marL="514350" indent="-514350">
              <a:buFont typeface="+mj-lt"/>
              <a:buAutoNum type="arabicPeriod"/>
            </a:pPr>
            <a:r>
              <a:rPr lang="en-US" sz="2800" dirty="0">
                <a:solidFill>
                  <a:srgbClr val="002060"/>
                </a:solidFill>
              </a:rPr>
              <a:t>Research</a:t>
            </a:r>
          </a:p>
          <a:p>
            <a:pPr marL="514350" indent="-514350">
              <a:buFont typeface="+mj-lt"/>
              <a:buAutoNum type="arabicPeriod"/>
            </a:pPr>
            <a:r>
              <a:rPr lang="en-US" sz="2800" dirty="0">
                <a:solidFill>
                  <a:schemeClr val="bg1">
                    <a:lumMod val="75000"/>
                  </a:schemeClr>
                </a:solidFill>
              </a:rPr>
              <a:t>Experiments</a:t>
            </a:r>
          </a:p>
          <a:p>
            <a:pPr marL="514350" indent="-514350">
              <a:buFont typeface="+mj-lt"/>
              <a:buAutoNum type="arabicPeriod"/>
            </a:pPr>
            <a:r>
              <a:rPr lang="en-US" sz="2800" dirty="0">
                <a:solidFill>
                  <a:schemeClr val="bg1">
                    <a:lumMod val="75000"/>
                  </a:schemeClr>
                </a:solidFill>
              </a:rPr>
              <a:t>Conclusion</a:t>
            </a:r>
          </a:p>
          <a:p>
            <a:pPr marL="514350" indent="-514350">
              <a:buFont typeface="+mj-lt"/>
              <a:buAutoNum type="arabicPeriod"/>
            </a:pPr>
            <a:endParaRPr lang="en-US" sz="2800" dirty="0">
              <a:solidFill>
                <a:schemeClr val="bg1">
                  <a:lumMod val="75000"/>
                </a:schemeClr>
              </a:solidFill>
            </a:endParaRPr>
          </a:p>
        </p:txBody>
      </p:sp>
      <p:sp>
        <p:nvSpPr>
          <p:cNvPr id="3" name="Tijdelijke aanduiding voor dianummer 2"/>
          <p:cNvSpPr>
            <a:spLocks noGrp="1"/>
          </p:cNvSpPr>
          <p:nvPr>
            <p:ph type="sldNum" sz="quarter" idx="12"/>
          </p:nvPr>
        </p:nvSpPr>
        <p:spPr/>
        <p:txBody>
          <a:bodyPr/>
          <a:lstStyle/>
          <a:p>
            <a:fld id="{0A297500-7527-634B-90F4-69D0994C32B4}" type="slidenum">
              <a:rPr lang="en-GB" smtClean="0"/>
              <a:t>22</a:t>
            </a:fld>
            <a:endParaRPr lang="en-GB" dirty="0"/>
          </a:p>
        </p:txBody>
      </p:sp>
      <p:sp>
        <p:nvSpPr>
          <p:cNvPr id="4" name="Titel 3"/>
          <p:cNvSpPr>
            <a:spLocks noGrp="1"/>
          </p:cNvSpPr>
          <p:nvPr>
            <p:ph type="title"/>
          </p:nvPr>
        </p:nvSpPr>
        <p:spPr/>
        <p:txBody>
          <a:bodyPr/>
          <a:lstStyle/>
          <a:p>
            <a:r>
              <a:rPr lang="en-GB" dirty="0">
                <a:latin typeface="+mj-lt"/>
              </a:rPr>
              <a:t>Overview</a:t>
            </a:r>
          </a:p>
        </p:txBody>
      </p:sp>
    </p:spTree>
    <p:extLst>
      <p:ext uri="{BB962C8B-B14F-4D97-AF65-F5344CB8AC3E}">
        <p14:creationId xmlns:p14="http://schemas.microsoft.com/office/powerpoint/2010/main" val="2339672433"/>
      </p:ext>
    </p:extLst>
  </p:cSld>
  <p:clrMapOvr>
    <a:masterClrMapping/>
  </p:clrMapOvr>
  <mc:AlternateContent xmlns:mc="http://schemas.openxmlformats.org/markup-compatibility/2006" xmlns:p14="http://schemas.microsoft.com/office/powerpoint/2010/main">
    <mc:Choice Requires="p14">
      <p:transition spd="slow" p14:dur="2000" advTm="8605"/>
    </mc:Choice>
    <mc:Fallback xmlns="">
      <p:transition spd="slow" advTm="860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09FA0C76-C43D-4350-B87F-6ADCED687D6D}"/>
              </a:ext>
            </a:extLst>
          </p:cNvPr>
          <p:cNvGraphicFramePr>
            <a:graphicFrameLocks noGrp="1"/>
          </p:cNvGraphicFramePr>
          <p:nvPr>
            <p:ph idx="1"/>
            <p:extLst>
              <p:ext uri="{D42A27DB-BD31-4B8C-83A1-F6EECF244321}">
                <p14:modId xmlns:p14="http://schemas.microsoft.com/office/powerpoint/2010/main" val="1561181686"/>
              </p:ext>
            </p:extLst>
          </p:nvPr>
        </p:nvGraphicFramePr>
        <p:xfrm>
          <a:off x="115833" y="1657836"/>
          <a:ext cx="11832760" cy="4347120"/>
        </p:xfrm>
        <a:graphic>
          <a:graphicData uri="http://schemas.openxmlformats.org/drawingml/2006/table">
            <a:tbl>
              <a:tblPr firstRow="1" bandRow="1">
                <a:tableStyleId>{5C22544A-7EE6-4342-B048-85BDC9FD1C3A}</a:tableStyleId>
              </a:tblPr>
              <a:tblGrid>
                <a:gridCol w="1247738">
                  <a:extLst>
                    <a:ext uri="{9D8B030D-6E8A-4147-A177-3AD203B41FA5}">
                      <a16:colId xmlns:a16="http://schemas.microsoft.com/office/drawing/2014/main" val="2975425841"/>
                    </a:ext>
                  </a:extLst>
                </a:gridCol>
                <a:gridCol w="4680000">
                  <a:extLst>
                    <a:ext uri="{9D8B030D-6E8A-4147-A177-3AD203B41FA5}">
                      <a16:colId xmlns:a16="http://schemas.microsoft.com/office/drawing/2014/main" val="2463196904"/>
                    </a:ext>
                  </a:extLst>
                </a:gridCol>
                <a:gridCol w="1585022">
                  <a:extLst>
                    <a:ext uri="{9D8B030D-6E8A-4147-A177-3AD203B41FA5}">
                      <a16:colId xmlns:a16="http://schemas.microsoft.com/office/drawing/2014/main" val="3975464191"/>
                    </a:ext>
                  </a:extLst>
                </a:gridCol>
                <a:gridCol w="2160000">
                  <a:extLst>
                    <a:ext uri="{9D8B030D-6E8A-4147-A177-3AD203B41FA5}">
                      <a16:colId xmlns:a16="http://schemas.microsoft.com/office/drawing/2014/main" val="4247483984"/>
                    </a:ext>
                  </a:extLst>
                </a:gridCol>
                <a:gridCol w="2160000">
                  <a:extLst>
                    <a:ext uri="{9D8B030D-6E8A-4147-A177-3AD203B41FA5}">
                      <a16:colId xmlns:a16="http://schemas.microsoft.com/office/drawing/2014/main" val="185465226"/>
                    </a:ext>
                  </a:extLst>
                </a:gridCol>
              </a:tblGrid>
              <a:tr h="370840">
                <a:tc>
                  <a:txBody>
                    <a:bodyPr/>
                    <a:lstStyle/>
                    <a:p>
                      <a:pPr algn="ctr"/>
                      <a:r>
                        <a:rPr lang="nl-BE" sz="1600"/>
                        <a:t>Author</a:t>
                      </a:r>
                      <a:endParaRPr lang="en-GB" sz="1600" dirty="0"/>
                    </a:p>
                  </a:txBody>
                  <a:tcPr anchor="ctr"/>
                </a:tc>
                <a:tc>
                  <a:txBody>
                    <a:bodyPr/>
                    <a:lstStyle/>
                    <a:p>
                      <a:pPr algn="ctr"/>
                      <a:r>
                        <a:rPr lang="nl-BE" sz="1600"/>
                        <a:t>Approach</a:t>
                      </a:r>
                      <a:endParaRPr lang="en-GB" sz="1600" dirty="0"/>
                    </a:p>
                  </a:txBody>
                  <a:tcPr anchor="ctr"/>
                </a:tc>
                <a:tc>
                  <a:txBody>
                    <a:bodyPr/>
                    <a:lstStyle/>
                    <a:p>
                      <a:pPr algn="ctr"/>
                      <a:r>
                        <a:rPr lang="en-US" sz="1600" noProof="0"/>
                        <a:t>Algorithm</a:t>
                      </a:r>
                      <a:endParaRPr lang="en-US" sz="1600" noProof="0" dirty="0"/>
                    </a:p>
                  </a:txBody>
                  <a:tcPr anchor="ctr"/>
                </a:tc>
                <a:tc gridSpan="2">
                  <a:txBody>
                    <a:bodyPr/>
                    <a:lstStyle/>
                    <a:p>
                      <a:pPr algn="ctr"/>
                      <a:r>
                        <a:rPr lang="nl-BE" sz="1600" dirty="0" err="1"/>
                        <a:t>Final</a:t>
                      </a:r>
                      <a:r>
                        <a:rPr lang="nl-BE" sz="1600" dirty="0"/>
                        <a:t> Score</a:t>
                      </a:r>
                    </a:p>
                    <a:p>
                      <a:pPr algn="ctr"/>
                      <a:r>
                        <a:rPr lang="nl-BE" sz="1600" dirty="0"/>
                        <a:t>   Cross </a:t>
                      </a:r>
                      <a:r>
                        <a:rPr lang="nl-BE" sz="1600" dirty="0" err="1"/>
                        <a:t>validation</a:t>
                      </a:r>
                      <a:r>
                        <a:rPr lang="nl-BE" sz="1600" dirty="0"/>
                        <a:t>      </a:t>
                      </a:r>
                      <a:r>
                        <a:rPr lang="nl-BE" sz="1600" dirty="0" err="1"/>
                        <a:t>Hidden</a:t>
                      </a:r>
                      <a:r>
                        <a:rPr lang="nl-BE" sz="1600" dirty="0"/>
                        <a:t> Score [-1,1]</a:t>
                      </a:r>
                      <a:endParaRPr lang="en-GB" sz="1600" dirty="0"/>
                    </a:p>
                  </a:txBody>
                  <a:tcPr/>
                </a:tc>
                <a:tc hMerge="1">
                  <a:txBody>
                    <a:bodyPr/>
                    <a:lstStyle/>
                    <a:p>
                      <a:endParaRPr lang="en-GB" sz="1600" dirty="0"/>
                    </a:p>
                  </a:txBody>
                  <a:tcPr/>
                </a:tc>
                <a:extLst>
                  <a:ext uri="{0D108BD9-81ED-4DB2-BD59-A6C34878D82A}">
                    <a16:rowId xmlns:a16="http://schemas.microsoft.com/office/drawing/2014/main" val="668346843"/>
                  </a:ext>
                </a:extLst>
              </a:tr>
              <a:tr h="720000">
                <a:tc>
                  <a:txBody>
                    <a:bodyPr/>
                    <a:lstStyle/>
                    <a:p>
                      <a:r>
                        <a:rPr lang="en-GB" sz="1600" dirty="0"/>
                        <a:t>James Morrill</a:t>
                      </a:r>
                      <a:r>
                        <a:rPr lang="en-GB" sz="1600" baseline="30000" dirty="0"/>
                        <a:t>1</a:t>
                      </a:r>
                    </a:p>
                  </a:txBody>
                  <a:tcPr/>
                </a:tc>
                <a:tc>
                  <a:txBody>
                    <a:bodyPr/>
                    <a:lstStyle/>
                    <a:p>
                      <a:r>
                        <a:rPr lang="en-US" sz="1600" noProof="0" dirty="0"/>
                        <a:t>Signature transformation (risk score since admission)</a:t>
                      </a:r>
                    </a:p>
                  </a:txBody>
                  <a:tcPr/>
                </a:tc>
                <a:tc>
                  <a:txBody>
                    <a:bodyPr/>
                    <a:lstStyle/>
                    <a:p>
                      <a:pPr algn="l"/>
                      <a:r>
                        <a:rPr lang="en-GB" sz="1600" dirty="0">
                          <a:latin typeface="+mn-lt"/>
                        </a:rPr>
                        <a:t>Gradient Boosting </a:t>
                      </a:r>
                    </a:p>
                  </a:txBody>
                  <a:tcPr/>
                </a:tc>
                <a:tc>
                  <a:txBody>
                    <a:bodyPr/>
                    <a:lstStyle/>
                    <a:p>
                      <a:pPr algn="ctr"/>
                      <a:r>
                        <a:rPr lang="en-US" sz="1600" dirty="0"/>
                        <a:t>5-fold</a:t>
                      </a:r>
                    </a:p>
                    <a:p>
                      <a:pPr algn="ctr"/>
                      <a:r>
                        <a:rPr lang="en-US" sz="1600" dirty="0"/>
                        <a:t>0.430 ± 0.018</a:t>
                      </a:r>
                    </a:p>
                  </a:txBody>
                  <a:tcPr anchor="ctr"/>
                </a:tc>
                <a:tc>
                  <a:txBody>
                    <a:bodyPr/>
                    <a:lstStyle/>
                    <a:p>
                      <a:pPr algn="ctr"/>
                      <a:r>
                        <a:rPr lang="en-GB" sz="1600" b="0" i="0" u="none" strike="noStrike" kern="1200" baseline="0">
                          <a:solidFill>
                            <a:schemeClr val="dk1"/>
                          </a:solidFill>
                          <a:latin typeface="+mn-lt"/>
                          <a:ea typeface="+mn-ea"/>
                          <a:cs typeface="+mn-cs"/>
                        </a:rPr>
                        <a:t>0.360 (highest)</a:t>
                      </a:r>
                      <a:endParaRPr lang="en-GB" sz="1600" dirty="0"/>
                    </a:p>
                  </a:txBody>
                  <a:tcPr/>
                </a:tc>
                <a:extLst>
                  <a:ext uri="{0D108BD9-81ED-4DB2-BD59-A6C34878D82A}">
                    <a16:rowId xmlns:a16="http://schemas.microsoft.com/office/drawing/2014/main" val="549583555"/>
                  </a:ext>
                </a:extLst>
              </a:tr>
              <a:tr h="386397">
                <a:tc>
                  <a:txBody>
                    <a:bodyPr/>
                    <a:lstStyle/>
                    <a:p>
                      <a:r>
                        <a:rPr lang="en-GB" sz="1600"/>
                        <a:t>John Anda</a:t>
                      </a:r>
                      <a:r>
                        <a:rPr lang="en-GB" sz="1600" baseline="30000"/>
                        <a:t>2</a:t>
                      </a:r>
                      <a:endParaRPr lang="en-GB" sz="1600" baseline="30000" dirty="0"/>
                    </a:p>
                  </a:txBody>
                  <a:tcPr/>
                </a:tc>
                <a:tc>
                  <a:txBody>
                    <a:bodyPr/>
                    <a:lstStyle/>
                    <a:p>
                      <a:endParaRPr lang="nl-BE" sz="1600" dirty="0"/>
                    </a:p>
                    <a:p>
                      <a:endParaRPr lang="nl-BE" sz="1600" dirty="0"/>
                    </a:p>
                    <a:p>
                      <a:endParaRPr lang="en-GB" sz="1600" dirty="0"/>
                    </a:p>
                  </a:txBody>
                  <a:tcPr/>
                </a:tc>
                <a:tc>
                  <a:txBody>
                    <a:bodyPr/>
                    <a:lstStyle/>
                    <a:p>
                      <a:pPr algn="l"/>
                      <a:r>
                        <a:rPr kumimoji="0" lang="en-GB" sz="1600" b="0" i="0" u="none" strike="noStrike" kern="1200" cap="none" spc="0" normalizeH="0" baseline="0" noProof="0" dirty="0">
                          <a:ln>
                            <a:noFill/>
                          </a:ln>
                          <a:solidFill>
                            <a:srgbClr val="2F4D5D"/>
                          </a:solidFill>
                          <a:effectLst/>
                          <a:uLnTx/>
                          <a:uFillTx/>
                          <a:latin typeface="+mn-lt"/>
                          <a:ea typeface="+mn-ea"/>
                          <a:cs typeface="+mn-cs"/>
                        </a:rPr>
                        <a:t>Gradient Boosted Decision Trees</a:t>
                      </a:r>
                      <a:endParaRPr lang="en-GB" sz="16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10-fold</a:t>
                      </a:r>
                    </a:p>
                    <a:p>
                      <a:pPr algn="ctr"/>
                      <a:r>
                        <a:rPr lang="en-GB" sz="1600" dirty="0"/>
                        <a:t>0.4004 (std missing)</a:t>
                      </a:r>
                    </a:p>
                  </a:txBody>
                  <a:tcPr anchor="ctr"/>
                </a:tc>
                <a:tc>
                  <a:txBody>
                    <a:bodyPr/>
                    <a:lstStyle/>
                    <a:p>
                      <a:pPr algn="ctr"/>
                      <a:r>
                        <a:rPr lang="en-GB" sz="1600" b="0" i="0" u="none" strike="noStrike" kern="1200" baseline="0">
                          <a:solidFill>
                            <a:schemeClr val="dk1"/>
                          </a:solidFill>
                          <a:latin typeface="+mn-lt"/>
                          <a:ea typeface="+mn-ea"/>
                          <a:cs typeface="+mn-cs"/>
                        </a:rPr>
                        <a:t>0.345</a:t>
                      </a:r>
                      <a:endParaRPr lang="en-GB" sz="1600" dirty="0"/>
                    </a:p>
                  </a:txBody>
                  <a:tcPr/>
                </a:tc>
                <a:extLst>
                  <a:ext uri="{0D108BD9-81ED-4DB2-BD59-A6C34878D82A}">
                    <a16:rowId xmlns:a16="http://schemas.microsoft.com/office/drawing/2014/main" val="2643290518"/>
                  </a:ext>
                </a:extLst>
              </a:tr>
              <a:tr h="370840">
                <a:tc>
                  <a:txBody>
                    <a:bodyPr/>
                    <a:lstStyle/>
                    <a:p>
                      <a:r>
                        <a:rPr lang="en-GB" sz="1600" b="0" i="0" u="none" strike="noStrike" kern="1200" baseline="0" dirty="0">
                          <a:solidFill>
                            <a:schemeClr val="dk1"/>
                          </a:solidFill>
                          <a:latin typeface="+mn-lt"/>
                          <a:ea typeface="+mn-ea"/>
                          <a:cs typeface="+mn-cs"/>
                        </a:rPr>
                        <a:t>Morteza Zabihi</a:t>
                      </a:r>
                      <a:r>
                        <a:rPr lang="en-GB" sz="1600" b="0" i="0" u="none" strike="noStrike" kern="1200" baseline="30000" dirty="0">
                          <a:solidFill>
                            <a:schemeClr val="dk1"/>
                          </a:solidFill>
                          <a:latin typeface="+mn-lt"/>
                          <a:ea typeface="+mn-ea"/>
                          <a:cs typeface="+mn-cs"/>
                        </a:rPr>
                        <a:t>3</a:t>
                      </a:r>
                      <a:endParaRPr lang="en-GB" sz="1600" dirty="0"/>
                    </a:p>
                  </a:txBody>
                  <a:tcPr/>
                </a:tc>
                <a:tc>
                  <a:txBody>
                    <a:bodyPr/>
                    <a:lstStyle/>
                    <a:p>
                      <a:r>
                        <a:rPr lang="en-US" sz="1600" kern="1200" dirty="0">
                          <a:solidFill>
                            <a:schemeClr val="dk1"/>
                          </a:solidFill>
                          <a:effectLst/>
                          <a:latin typeface="+mn-lt"/>
                          <a:ea typeface="+mn-ea"/>
                          <a:cs typeface="+mn-cs"/>
                        </a:rPr>
                        <a:t>Feature extraction</a:t>
                      </a:r>
                    </a:p>
                    <a:p>
                      <a:r>
                        <a:rPr lang="en-US" sz="1600" kern="1200" dirty="0">
                          <a:solidFill>
                            <a:schemeClr val="dk1"/>
                          </a:solidFill>
                          <a:effectLst/>
                          <a:latin typeface="+mn-lt"/>
                          <a:ea typeface="+mn-ea"/>
                          <a:cs typeface="+mn-cs"/>
                        </a:rPr>
                        <a:t>Feature selection (both from valid &amp; missing data)</a:t>
                      </a:r>
                    </a:p>
                    <a:p>
                      <a:r>
                        <a:rPr lang="en-US" sz="1600" kern="1200" dirty="0">
                          <a:solidFill>
                            <a:schemeClr val="dk1"/>
                          </a:solidFill>
                          <a:effectLst/>
                          <a:latin typeface="+mn-lt"/>
                          <a:ea typeface="+mn-ea"/>
                          <a:cs typeface="+mn-cs"/>
                        </a:rPr>
                        <a:t>and classification</a:t>
                      </a:r>
                      <a:endParaRPr lang="en-GB" sz="1600" dirty="0"/>
                    </a:p>
                  </a:txBody>
                  <a:tcPr/>
                </a:tc>
                <a:tc>
                  <a:txBody>
                    <a:bodyPr/>
                    <a:lstStyle/>
                    <a:p>
                      <a:pPr algn="l"/>
                      <a:r>
                        <a:rPr lang="en-GB" sz="1600" dirty="0" err="1">
                          <a:latin typeface="+mn-lt"/>
                        </a:rPr>
                        <a:t>XGboost</a:t>
                      </a:r>
                      <a:r>
                        <a:rPr lang="en-GB" sz="1600" dirty="0">
                          <a:latin typeface="+mn-lt"/>
                        </a:rPr>
                        <a:t> Models</a:t>
                      </a:r>
                    </a:p>
                  </a:txBody>
                  <a:tcPr/>
                </a:tc>
                <a:tc>
                  <a:txBody>
                    <a:bodyPr/>
                    <a:lstStyle/>
                    <a:p>
                      <a:pPr algn="ctr"/>
                      <a:r>
                        <a:rPr lang="en-GB" sz="1600" dirty="0"/>
                        <a:t>5-fold</a:t>
                      </a:r>
                    </a:p>
                    <a:p>
                      <a:pPr algn="ctr"/>
                      <a:r>
                        <a:rPr lang="en-GB" sz="1600" dirty="0"/>
                        <a:t>0.4281± 0.0215</a:t>
                      </a:r>
                    </a:p>
                  </a:txBody>
                  <a:tcPr anchor="ctr"/>
                </a:tc>
                <a:tc>
                  <a:txBody>
                    <a:bodyPr/>
                    <a:lstStyle/>
                    <a:p>
                      <a:pPr algn="ctr"/>
                      <a:r>
                        <a:rPr lang="en-GB" sz="1600" b="0" i="0" u="none" strike="noStrike" kern="1200" baseline="0">
                          <a:solidFill>
                            <a:schemeClr val="dk1"/>
                          </a:solidFill>
                          <a:latin typeface="+mn-lt"/>
                          <a:ea typeface="+mn-ea"/>
                          <a:cs typeface="+mn-cs"/>
                        </a:rPr>
                        <a:t>0.339</a:t>
                      </a:r>
                      <a:endParaRPr lang="en-GB" sz="1600" dirty="0"/>
                    </a:p>
                  </a:txBody>
                  <a:tcPr/>
                </a:tc>
                <a:extLst>
                  <a:ext uri="{0D108BD9-81ED-4DB2-BD59-A6C34878D82A}">
                    <a16:rowId xmlns:a16="http://schemas.microsoft.com/office/drawing/2014/main" val="3743800601"/>
                  </a:ext>
                </a:extLst>
              </a:tr>
              <a:tr h="447286">
                <a:tc>
                  <a:txBody>
                    <a:bodyPr/>
                    <a:lstStyle/>
                    <a:p>
                      <a:r>
                        <a:rPr lang="en-GB" sz="1600" b="0" i="0" u="none" strike="noStrike" kern="1200" baseline="0" dirty="0">
                          <a:solidFill>
                            <a:schemeClr val="dk1"/>
                          </a:solidFill>
                          <a:latin typeface="+mn-lt"/>
                          <a:ea typeface="+mn-ea"/>
                          <a:cs typeface="+mn-cs"/>
                        </a:rPr>
                        <a:t>Xiang Li</a:t>
                      </a:r>
                      <a:r>
                        <a:rPr lang="en-GB" sz="1600" b="0" i="0" u="none" strike="noStrike" kern="1200" baseline="30000" dirty="0">
                          <a:solidFill>
                            <a:schemeClr val="dk1"/>
                          </a:solidFill>
                          <a:latin typeface="+mn-lt"/>
                          <a:ea typeface="+mn-ea"/>
                          <a:cs typeface="+mn-cs"/>
                        </a:rPr>
                        <a:t>4</a:t>
                      </a:r>
                      <a:endParaRPr lang="en-GB" sz="1600" dirty="0"/>
                    </a:p>
                  </a:txBody>
                  <a:tcPr/>
                </a:tc>
                <a:tc>
                  <a:txBody>
                    <a:bodyPr/>
                    <a:lstStyle/>
                    <a:p>
                      <a:r>
                        <a:rPr lang="nl-BE" sz="1600" b="1" dirty="0"/>
                        <a:t>T</a:t>
                      </a:r>
                      <a:r>
                        <a:rPr lang="nl-BE" sz="1600" dirty="0"/>
                        <a:t>ime Ph</a:t>
                      </a:r>
                      <a:r>
                        <a:rPr lang="nl-BE" sz="1600" b="1" dirty="0"/>
                        <a:t>A</a:t>
                      </a:r>
                      <a:r>
                        <a:rPr lang="nl-BE" sz="1600" dirty="0"/>
                        <a:t>sed model for </a:t>
                      </a:r>
                      <a:r>
                        <a:rPr lang="nl-BE" sz="1600" b="1" dirty="0"/>
                        <a:t>S</a:t>
                      </a:r>
                      <a:r>
                        <a:rPr lang="nl-BE" sz="1600" dirty="0"/>
                        <a:t>epsis </a:t>
                      </a:r>
                      <a:r>
                        <a:rPr lang="nl-BE" sz="1600" b="1" dirty="0"/>
                        <a:t>P</a:t>
                      </a:r>
                      <a:r>
                        <a:rPr lang="nl-BE" sz="1600" dirty="0"/>
                        <a:t>redict (TASP)</a:t>
                      </a:r>
                    </a:p>
                    <a:p>
                      <a:r>
                        <a:rPr lang="nl-BE" sz="1600" dirty="0"/>
                        <a:t>1-9h: </a:t>
                      </a:r>
                      <a:r>
                        <a:rPr lang="nl-BE" sz="1600" dirty="0" err="1"/>
                        <a:t>gradient</a:t>
                      </a:r>
                      <a:r>
                        <a:rPr lang="nl-BE" sz="1600" dirty="0"/>
                        <a:t> boosting tree; 10-49h: tree model</a:t>
                      </a:r>
                    </a:p>
                    <a:p>
                      <a:r>
                        <a:rPr lang="nl-BE" sz="1600" dirty="0"/>
                        <a:t>50+ h: </a:t>
                      </a:r>
                      <a:r>
                        <a:rPr lang="en-GB" sz="1600" dirty="0"/>
                        <a:t>Capture long-term dependencies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dk1"/>
                          </a:solidFill>
                          <a:latin typeface="+mn-lt"/>
                          <a:ea typeface="+mn-ea"/>
                          <a:cs typeface="+mn-cs"/>
                        </a:rPr>
                        <a:t>TASP (Light GBM + RNN) </a:t>
                      </a:r>
                      <a:r>
                        <a:rPr kumimoji="0" lang="en-GB" sz="1600" b="0" i="0" u="none" strike="noStrike" kern="1200" cap="none" spc="0" normalizeH="0" baseline="0" noProof="0" dirty="0">
                          <a:ln>
                            <a:noFill/>
                          </a:ln>
                          <a:solidFill>
                            <a:srgbClr val="2F4D5D"/>
                          </a:solidFill>
                          <a:effectLst/>
                          <a:uLnTx/>
                          <a:uFillTx/>
                          <a:latin typeface="+mn-lt"/>
                          <a:ea typeface="+mn-ea"/>
                          <a:cs typeface="+mn-cs"/>
                        </a:rPr>
                        <a:t>(10-fold CV)</a:t>
                      </a:r>
                      <a:endParaRPr lang="en-GB" sz="1600" dirty="0">
                        <a:latin typeface="+mn-lt"/>
                      </a:endParaRPr>
                    </a:p>
                  </a:txBody>
                  <a:tcPr/>
                </a:tc>
                <a:tc>
                  <a:txBody>
                    <a:bodyPr/>
                    <a:lstStyle/>
                    <a:p>
                      <a:pPr algn="ctr"/>
                      <a:r>
                        <a:rPr lang="en-GB" sz="1600" dirty="0"/>
                        <a:t>10-fold</a:t>
                      </a:r>
                    </a:p>
                    <a:p>
                      <a:pPr algn="ctr"/>
                      <a:r>
                        <a:rPr lang="en-GB" sz="1600" dirty="0"/>
                        <a:t>0.4149 ± 0.0291</a:t>
                      </a:r>
                    </a:p>
                    <a:p>
                      <a:pPr algn="ctr"/>
                      <a:endParaRPr lang="en-GB" sz="1600" dirty="0"/>
                    </a:p>
                  </a:txBody>
                  <a:tcPr anchor="ctr"/>
                </a:tc>
                <a:tc>
                  <a:txBody>
                    <a:bodyPr/>
                    <a:lstStyle/>
                    <a:p>
                      <a:pPr algn="ctr"/>
                      <a:r>
                        <a:rPr lang="en-GB" sz="1600" b="0" i="0" u="none" strike="noStrike" kern="1200" baseline="0" dirty="0">
                          <a:solidFill>
                            <a:schemeClr val="dk1"/>
                          </a:solidFill>
                          <a:latin typeface="+mn-lt"/>
                          <a:ea typeface="+mn-ea"/>
                          <a:cs typeface="+mn-cs"/>
                        </a:rPr>
                        <a:t>0.337</a:t>
                      </a:r>
                      <a:endParaRPr lang="en-GB" sz="1600" dirty="0"/>
                    </a:p>
                  </a:txBody>
                  <a:tcPr/>
                </a:tc>
                <a:extLst>
                  <a:ext uri="{0D108BD9-81ED-4DB2-BD59-A6C34878D82A}">
                    <a16:rowId xmlns:a16="http://schemas.microsoft.com/office/drawing/2014/main" val="2694015435"/>
                  </a:ext>
                </a:extLst>
              </a:tr>
              <a:tr h="370840">
                <a:tc>
                  <a:txBody>
                    <a:bodyPr/>
                    <a:lstStyle/>
                    <a:p>
                      <a:r>
                        <a:rPr lang="en-GB" sz="1600" b="0" i="0" u="none" strike="noStrike" kern="1200" baseline="0" dirty="0" err="1">
                          <a:solidFill>
                            <a:schemeClr val="dk1"/>
                          </a:solidFill>
                          <a:latin typeface="+mn-lt"/>
                          <a:ea typeface="+mn-ea"/>
                          <a:cs typeface="+mn-cs"/>
                        </a:rPr>
                        <a:t>Janmajay</a:t>
                      </a:r>
                      <a:r>
                        <a:rPr lang="en-GB" sz="1600" b="0" i="0" u="none" strike="noStrike" kern="1200" baseline="0" dirty="0">
                          <a:solidFill>
                            <a:schemeClr val="dk1"/>
                          </a:solidFill>
                          <a:latin typeface="+mn-lt"/>
                          <a:ea typeface="+mn-ea"/>
                          <a:cs typeface="+mn-cs"/>
                        </a:rPr>
                        <a:t> Singh</a:t>
                      </a:r>
                      <a:r>
                        <a:rPr lang="en-GB" sz="1600" b="0" i="0" u="none" strike="noStrike" kern="1200" baseline="30000" dirty="0">
                          <a:solidFill>
                            <a:schemeClr val="dk1"/>
                          </a:solidFill>
                          <a:latin typeface="+mn-lt"/>
                          <a:ea typeface="+mn-ea"/>
                          <a:cs typeface="+mn-cs"/>
                        </a:rPr>
                        <a:t>5</a:t>
                      </a:r>
                      <a:endParaRPr lang="en-GB" sz="1600" dirty="0"/>
                    </a:p>
                  </a:txBody>
                  <a:tcPr/>
                </a:tc>
                <a:tc>
                  <a:txBody>
                    <a:bodyPr/>
                    <a:lstStyle/>
                    <a:p>
                      <a:r>
                        <a:rPr lang="en-GB" sz="1600" dirty="0"/>
                        <a:t>XGBoost model with sliding window of 5, no imputation</a:t>
                      </a:r>
                    </a:p>
                  </a:txBody>
                  <a:tcPr/>
                </a:tc>
                <a:tc>
                  <a:txBody>
                    <a:bodyPr/>
                    <a:lstStyle/>
                    <a:p>
                      <a:pPr algn="l"/>
                      <a:r>
                        <a:rPr kumimoji="0" lang="en-GB" sz="1600" b="0" i="0" u="none" strike="noStrike" kern="1200" cap="none" spc="0" normalizeH="0" baseline="0" noProof="0" dirty="0" err="1">
                          <a:ln>
                            <a:noFill/>
                          </a:ln>
                          <a:solidFill>
                            <a:srgbClr val="2F4D5D"/>
                          </a:solidFill>
                          <a:effectLst/>
                          <a:uLnTx/>
                          <a:uFillTx/>
                          <a:latin typeface="+mn-lt"/>
                          <a:ea typeface="+mn-ea"/>
                          <a:cs typeface="+mn-cs"/>
                        </a:rPr>
                        <a:t>XGBoost</a:t>
                      </a:r>
                      <a:r>
                        <a:rPr kumimoji="0" lang="en-GB" sz="1600" b="0" i="0" u="none" strike="noStrike" kern="1200" cap="none" spc="0" normalizeH="0" baseline="0" noProof="0" dirty="0">
                          <a:ln>
                            <a:noFill/>
                          </a:ln>
                          <a:solidFill>
                            <a:srgbClr val="2F4D5D"/>
                          </a:solidFill>
                          <a:effectLst/>
                          <a:uLnTx/>
                          <a:uFillTx/>
                          <a:latin typeface="+mn-lt"/>
                          <a:ea typeface="+mn-ea"/>
                          <a:cs typeface="+mn-cs"/>
                        </a:rPr>
                        <a:t> Model</a:t>
                      </a:r>
                      <a:endParaRPr lang="en-GB" sz="1600" dirty="0">
                        <a:latin typeface="+mn-lt"/>
                      </a:endParaRPr>
                    </a:p>
                  </a:txBody>
                  <a:tcPr/>
                </a:tc>
                <a:tc>
                  <a:txBody>
                    <a:bodyPr/>
                    <a:lstStyle/>
                    <a:p>
                      <a:pPr algn="ctr"/>
                      <a:r>
                        <a:rPr lang="en-GB" sz="1600" dirty="0"/>
                        <a:t>5-fold</a:t>
                      </a:r>
                    </a:p>
                    <a:p>
                      <a:pPr algn="ctr"/>
                      <a:r>
                        <a:rPr lang="en-GB" sz="1600" dirty="0"/>
                        <a:t>0.4402 ± 0.01966</a:t>
                      </a:r>
                    </a:p>
                  </a:txBody>
                  <a:tcPr anchor="ctr"/>
                </a:tc>
                <a:tc>
                  <a:txBody>
                    <a:bodyPr/>
                    <a:lstStyle/>
                    <a:p>
                      <a:pPr algn="ctr"/>
                      <a:r>
                        <a:rPr lang="en-GB" sz="1600" b="0" i="0" u="none" strike="noStrike" kern="1200" baseline="0" dirty="0">
                          <a:solidFill>
                            <a:schemeClr val="dk1"/>
                          </a:solidFill>
                          <a:latin typeface="+mn-lt"/>
                          <a:ea typeface="+mn-ea"/>
                          <a:cs typeface="+mn-cs"/>
                        </a:rPr>
                        <a:t>0.337</a:t>
                      </a:r>
                      <a:endParaRPr lang="en-GB" sz="1600" dirty="0"/>
                    </a:p>
                  </a:txBody>
                  <a:tcPr/>
                </a:tc>
                <a:extLst>
                  <a:ext uri="{0D108BD9-81ED-4DB2-BD59-A6C34878D82A}">
                    <a16:rowId xmlns:a16="http://schemas.microsoft.com/office/drawing/2014/main" val="1328848154"/>
                  </a:ext>
                </a:extLst>
              </a:tr>
            </a:tbl>
          </a:graphicData>
        </a:graphic>
      </p:graphicFrame>
      <p:sp>
        <p:nvSpPr>
          <p:cNvPr id="3" name="Slide Number Placeholder 2">
            <a:extLst>
              <a:ext uri="{FF2B5EF4-FFF2-40B4-BE49-F238E27FC236}">
                <a16:creationId xmlns:a16="http://schemas.microsoft.com/office/drawing/2014/main" id="{83F2F21E-F232-4508-BB62-4E1972659A0E}"/>
              </a:ext>
            </a:extLst>
          </p:cNvPr>
          <p:cNvSpPr>
            <a:spLocks noGrp="1"/>
          </p:cNvSpPr>
          <p:nvPr>
            <p:ph type="sldNum" sz="quarter" idx="12"/>
          </p:nvPr>
        </p:nvSpPr>
        <p:spPr/>
        <p:txBody>
          <a:bodyPr/>
          <a:lstStyle/>
          <a:p>
            <a:fld id="{0A297500-7527-634B-90F4-69D0994C32B4}" type="slidenum">
              <a:rPr lang="nl-NL" smtClean="0"/>
              <a:t>23</a:t>
            </a:fld>
            <a:endParaRPr lang="nl-NL" dirty="0"/>
          </a:p>
        </p:txBody>
      </p:sp>
      <p:sp>
        <p:nvSpPr>
          <p:cNvPr id="4" name="Title 3">
            <a:extLst>
              <a:ext uri="{FF2B5EF4-FFF2-40B4-BE49-F238E27FC236}">
                <a16:creationId xmlns:a16="http://schemas.microsoft.com/office/drawing/2014/main" id="{6DF41D58-FB68-4F4B-A6BD-8B5077B89FA8}"/>
              </a:ext>
            </a:extLst>
          </p:cNvPr>
          <p:cNvSpPr>
            <a:spLocks noGrp="1"/>
          </p:cNvSpPr>
          <p:nvPr>
            <p:ph type="title"/>
          </p:nvPr>
        </p:nvSpPr>
        <p:spPr/>
        <p:txBody>
          <a:bodyPr/>
          <a:lstStyle/>
          <a:p>
            <a:r>
              <a:rPr lang="nl-NL" dirty="0"/>
              <a:t>Research: </a:t>
            </a:r>
            <a:r>
              <a:rPr lang="nl-NL" dirty="0" err="1"/>
              <a:t>PhysioNet</a:t>
            </a:r>
            <a:r>
              <a:rPr lang="nl-NL" dirty="0"/>
              <a:t> Challenge</a:t>
            </a:r>
            <a:endParaRPr lang="en-GB" dirty="0"/>
          </a:p>
        </p:txBody>
      </p:sp>
      <p:sp>
        <p:nvSpPr>
          <p:cNvPr id="2" name="TextBox 1">
            <a:extLst>
              <a:ext uri="{FF2B5EF4-FFF2-40B4-BE49-F238E27FC236}">
                <a16:creationId xmlns:a16="http://schemas.microsoft.com/office/drawing/2014/main" id="{12DE6618-928D-425E-A1CD-0009E296DC6E}"/>
              </a:ext>
            </a:extLst>
          </p:cNvPr>
          <p:cNvSpPr txBox="1"/>
          <p:nvPr/>
        </p:nvSpPr>
        <p:spPr>
          <a:xfrm>
            <a:off x="828000" y="6210000"/>
            <a:ext cx="7884000" cy="638380"/>
          </a:xfrm>
          <a:prstGeom prst="rect">
            <a:avLst/>
          </a:prstGeom>
          <a:noFill/>
        </p:spPr>
        <p:txBody>
          <a:bodyPr wrap="square" lIns="36000" tIns="0" rIns="36000" bIns="0" rtlCol="0">
            <a:spAutoFit/>
          </a:bodyPr>
          <a:lstStyle/>
          <a:p>
            <a:pPr>
              <a:lnSpc>
                <a:spcPct val="114000"/>
              </a:lnSpc>
            </a:pPr>
            <a:r>
              <a:rPr lang="nl-BE" sz="740" dirty="0">
                <a:solidFill>
                  <a:schemeClr val="bg1"/>
                </a:solidFill>
              </a:rPr>
              <a:t>1 </a:t>
            </a:r>
            <a:r>
              <a:rPr lang="en-GB" sz="740" dirty="0">
                <a:solidFill>
                  <a:schemeClr val="bg1"/>
                </a:solidFill>
              </a:rPr>
              <a:t>Morrill, James, et al. "The signature-based model for early detection of sepsis from electronic health records in the intensive care unit." 2019 Computing in Cardiology (</a:t>
            </a:r>
            <a:r>
              <a:rPr lang="en-GB" sz="740" dirty="0" err="1">
                <a:solidFill>
                  <a:schemeClr val="bg1"/>
                </a:solidFill>
              </a:rPr>
              <a:t>CinC</a:t>
            </a:r>
            <a:r>
              <a:rPr lang="en-GB" sz="740" dirty="0">
                <a:solidFill>
                  <a:schemeClr val="bg1"/>
                </a:solidFill>
              </a:rPr>
              <a:t>). IEEE, 2019.</a:t>
            </a:r>
          </a:p>
          <a:p>
            <a:pPr>
              <a:lnSpc>
                <a:spcPct val="114000"/>
              </a:lnSpc>
            </a:pPr>
            <a:r>
              <a:rPr lang="nl-BE" sz="740" dirty="0">
                <a:solidFill>
                  <a:schemeClr val="bg1"/>
                </a:solidFill>
              </a:rPr>
              <a:t>2 </a:t>
            </a:r>
            <a:r>
              <a:rPr lang="en-GB" sz="740" dirty="0">
                <a:solidFill>
                  <a:schemeClr val="bg1"/>
                </a:solidFill>
              </a:rPr>
              <a:t>Du, John Anda, </a:t>
            </a:r>
            <a:r>
              <a:rPr lang="en-GB" sz="740" dirty="0" err="1">
                <a:solidFill>
                  <a:schemeClr val="bg1"/>
                </a:solidFill>
              </a:rPr>
              <a:t>Nadi</a:t>
            </a:r>
            <a:r>
              <a:rPr lang="en-GB" sz="740" dirty="0">
                <a:solidFill>
                  <a:schemeClr val="bg1"/>
                </a:solidFill>
              </a:rPr>
              <a:t> Sadr, and Philip de Chazal. "Automated prediction of sepsis onset using gradient boosted decision trees." 2019 Computing in Cardiology (</a:t>
            </a:r>
            <a:r>
              <a:rPr lang="en-GB" sz="740" dirty="0" err="1">
                <a:solidFill>
                  <a:schemeClr val="bg1"/>
                </a:solidFill>
              </a:rPr>
              <a:t>CinC</a:t>
            </a:r>
            <a:r>
              <a:rPr lang="en-GB" sz="740" dirty="0">
                <a:solidFill>
                  <a:schemeClr val="bg1"/>
                </a:solidFill>
              </a:rPr>
              <a:t>). IEEE, 2019.</a:t>
            </a:r>
          </a:p>
          <a:p>
            <a:pPr>
              <a:lnSpc>
                <a:spcPct val="114000"/>
              </a:lnSpc>
            </a:pPr>
            <a:r>
              <a:rPr lang="nl-BE" sz="740" dirty="0">
                <a:solidFill>
                  <a:schemeClr val="bg1"/>
                </a:solidFill>
              </a:rPr>
              <a:t>3 </a:t>
            </a:r>
            <a:r>
              <a:rPr lang="en-GB" sz="740" dirty="0">
                <a:solidFill>
                  <a:schemeClr val="bg1"/>
                </a:solidFill>
              </a:rPr>
              <a:t>Zabihi, Morteza, Serkan </a:t>
            </a:r>
            <a:r>
              <a:rPr lang="en-GB" sz="740" dirty="0" err="1">
                <a:solidFill>
                  <a:schemeClr val="bg1"/>
                </a:solidFill>
              </a:rPr>
              <a:t>Kiranyaz</a:t>
            </a:r>
            <a:r>
              <a:rPr lang="en-GB" sz="740" dirty="0">
                <a:solidFill>
                  <a:schemeClr val="bg1"/>
                </a:solidFill>
              </a:rPr>
              <a:t>, and </a:t>
            </a:r>
            <a:r>
              <a:rPr lang="en-GB" sz="740" dirty="0" err="1">
                <a:solidFill>
                  <a:schemeClr val="bg1"/>
                </a:solidFill>
              </a:rPr>
              <a:t>Moncef</a:t>
            </a:r>
            <a:r>
              <a:rPr lang="en-GB" sz="740" dirty="0">
                <a:solidFill>
                  <a:schemeClr val="bg1"/>
                </a:solidFill>
              </a:rPr>
              <a:t> </a:t>
            </a:r>
            <a:r>
              <a:rPr lang="en-GB" sz="740" dirty="0" err="1">
                <a:solidFill>
                  <a:schemeClr val="bg1"/>
                </a:solidFill>
              </a:rPr>
              <a:t>Gabbouj</a:t>
            </a:r>
            <a:r>
              <a:rPr lang="en-GB" sz="740" dirty="0">
                <a:solidFill>
                  <a:schemeClr val="bg1"/>
                </a:solidFill>
              </a:rPr>
              <a:t>. "Sepsis prediction in intensive care unit using ensemble of XGboost models." 2019 Computing in Cardiology (</a:t>
            </a:r>
            <a:r>
              <a:rPr lang="en-GB" sz="740" dirty="0" err="1">
                <a:solidFill>
                  <a:schemeClr val="bg1"/>
                </a:solidFill>
              </a:rPr>
              <a:t>CinC</a:t>
            </a:r>
            <a:r>
              <a:rPr lang="en-GB" sz="740" dirty="0">
                <a:solidFill>
                  <a:schemeClr val="bg1"/>
                </a:solidFill>
              </a:rPr>
              <a:t>). IEEE, 2019.</a:t>
            </a:r>
            <a:endParaRPr lang="nl-BE" sz="740" dirty="0">
              <a:solidFill>
                <a:schemeClr val="bg1"/>
              </a:solidFill>
            </a:endParaRPr>
          </a:p>
          <a:p>
            <a:pPr>
              <a:lnSpc>
                <a:spcPct val="114000"/>
              </a:lnSpc>
            </a:pPr>
            <a:r>
              <a:rPr lang="nl-BE" sz="740" dirty="0">
                <a:solidFill>
                  <a:schemeClr val="bg1"/>
                </a:solidFill>
              </a:rPr>
              <a:t>4 </a:t>
            </a:r>
            <a:r>
              <a:rPr lang="en-GB" sz="740" dirty="0">
                <a:solidFill>
                  <a:schemeClr val="bg1"/>
                </a:solidFill>
              </a:rPr>
              <a:t>Li, Xiang, et al. "TASP: A Time-Phased Model for Sepsis Prediction." 2019 Computing in Cardiology (</a:t>
            </a:r>
            <a:r>
              <a:rPr lang="en-GB" sz="740" dirty="0" err="1">
                <a:solidFill>
                  <a:schemeClr val="bg1"/>
                </a:solidFill>
              </a:rPr>
              <a:t>CinC</a:t>
            </a:r>
            <a:r>
              <a:rPr lang="en-GB" sz="740" dirty="0">
                <a:solidFill>
                  <a:schemeClr val="bg1"/>
                </a:solidFill>
              </a:rPr>
              <a:t>). IEEE, 2019.</a:t>
            </a:r>
            <a:endParaRPr lang="nl-BE" sz="740" dirty="0">
              <a:solidFill>
                <a:schemeClr val="bg1"/>
              </a:solidFill>
            </a:endParaRPr>
          </a:p>
          <a:p>
            <a:pPr>
              <a:lnSpc>
                <a:spcPct val="114000"/>
              </a:lnSpc>
            </a:pPr>
            <a:r>
              <a:rPr lang="en-GB" sz="740" dirty="0">
                <a:solidFill>
                  <a:schemeClr val="bg1"/>
                </a:solidFill>
              </a:rPr>
              <a:t>5 Singh, </a:t>
            </a:r>
            <a:r>
              <a:rPr lang="en-GB" sz="740" dirty="0" err="1">
                <a:solidFill>
                  <a:schemeClr val="bg1"/>
                </a:solidFill>
              </a:rPr>
              <a:t>Janmajay</a:t>
            </a:r>
            <a:r>
              <a:rPr lang="en-GB" sz="740" dirty="0">
                <a:solidFill>
                  <a:schemeClr val="bg1"/>
                </a:solidFill>
              </a:rPr>
              <a:t>, et al. "Utilizing Informative Missingness for Early Prediction of Sepsis." 2019 Computing in Cardiology (</a:t>
            </a:r>
            <a:r>
              <a:rPr lang="en-GB" sz="740" dirty="0" err="1">
                <a:solidFill>
                  <a:schemeClr val="bg1"/>
                </a:solidFill>
              </a:rPr>
              <a:t>CinC</a:t>
            </a:r>
            <a:r>
              <a:rPr lang="en-GB" sz="740" dirty="0">
                <a:solidFill>
                  <a:schemeClr val="bg1"/>
                </a:solidFill>
              </a:rPr>
              <a:t>). IEEE, 2019.</a:t>
            </a:r>
          </a:p>
        </p:txBody>
      </p:sp>
      <p:pic>
        <p:nvPicPr>
          <p:cNvPr id="7" name="Picture 6">
            <a:extLst>
              <a:ext uri="{FF2B5EF4-FFF2-40B4-BE49-F238E27FC236}">
                <a16:creationId xmlns:a16="http://schemas.microsoft.com/office/drawing/2014/main" id="{10C5E6C6-68A0-4015-A675-9B1A5172C165}"/>
              </a:ext>
            </a:extLst>
          </p:cNvPr>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t="1" r="406" b="3111"/>
          <a:stretch/>
        </p:blipFill>
        <p:spPr>
          <a:xfrm>
            <a:off x="1368336" y="2991793"/>
            <a:ext cx="4660989" cy="756000"/>
          </a:xfrm>
          <a:prstGeom prst="rect">
            <a:avLst/>
          </a:prstGeom>
        </p:spPr>
      </p:pic>
      <p:pic>
        <p:nvPicPr>
          <p:cNvPr id="9" name="Picture 2" descr="PhysioNet">
            <a:extLst>
              <a:ext uri="{FF2B5EF4-FFF2-40B4-BE49-F238E27FC236}">
                <a16:creationId xmlns:a16="http://schemas.microsoft.com/office/drawing/2014/main" id="{5621AF00-9604-4DD2-93BD-AB6C2DC7AC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651449" y="207037"/>
            <a:ext cx="2160000" cy="1354029"/>
          </a:xfrm>
          <a:prstGeom prst="rect">
            <a:avLst/>
          </a:prstGeom>
          <a:solidFill>
            <a:schemeClr val="bg1"/>
          </a:solidFill>
        </p:spPr>
      </p:pic>
    </p:spTree>
    <p:extLst>
      <p:ext uri="{BB962C8B-B14F-4D97-AF65-F5344CB8AC3E}">
        <p14:creationId xmlns:p14="http://schemas.microsoft.com/office/powerpoint/2010/main" val="1006244731"/>
      </p:ext>
    </p:extLst>
  </p:cSld>
  <p:clrMapOvr>
    <a:masterClrMapping/>
  </p:clrMapOvr>
  <mc:AlternateContent xmlns:mc="http://schemas.openxmlformats.org/markup-compatibility/2006" xmlns:p14="http://schemas.microsoft.com/office/powerpoint/2010/main">
    <mc:Choice Requires="p14">
      <p:transition spd="slow" p14:dur="2000" advTm="31564"/>
    </mc:Choice>
    <mc:Fallback xmlns="">
      <p:transition spd="slow" advTm="3156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514350" indent="-514350">
              <a:buFont typeface="+mj-lt"/>
              <a:buAutoNum type="arabicPeriod"/>
            </a:pPr>
            <a:r>
              <a:rPr lang="en-US" sz="2800" dirty="0">
                <a:solidFill>
                  <a:schemeClr val="bg1">
                    <a:lumMod val="75000"/>
                  </a:schemeClr>
                </a:solidFill>
              </a:rPr>
              <a:t>Introduction</a:t>
            </a:r>
          </a:p>
          <a:p>
            <a:pPr marL="514350" indent="-514350">
              <a:buFont typeface="+mj-lt"/>
              <a:buAutoNum type="arabicPeriod"/>
            </a:pPr>
            <a:r>
              <a:rPr lang="en-US" sz="2800" dirty="0">
                <a:solidFill>
                  <a:schemeClr val="bg1">
                    <a:lumMod val="75000"/>
                  </a:schemeClr>
                </a:solidFill>
              </a:rPr>
              <a:t>Problem description</a:t>
            </a:r>
          </a:p>
          <a:p>
            <a:pPr marL="514350" indent="-514350">
              <a:buFont typeface="+mj-lt"/>
              <a:buAutoNum type="arabicPeriod"/>
            </a:pPr>
            <a:r>
              <a:rPr lang="en-US" sz="2800" dirty="0">
                <a:solidFill>
                  <a:schemeClr val="bg1">
                    <a:lumMod val="75000"/>
                  </a:schemeClr>
                </a:solidFill>
              </a:rPr>
              <a:t>Goals</a:t>
            </a:r>
          </a:p>
          <a:p>
            <a:pPr marL="514350" indent="-514350">
              <a:buFont typeface="+mj-lt"/>
              <a:buAutoNum type="arabicPeriod"/>
            </a:pPr>
            <a:r>
              <a:rPr lang="en-US" sz="2800" dirty="0">
                <a:solidFill>
                  <a:schemeClr val="bg1">
                    <a:lumMod val="75000"/>
                  </a:schemeClr>
                </a:solidFill>
              </a:rPr>
              <a:t>Research</a:t>
            </a:r>
          </a:p>
          <a:p>
            <a:pPr marL="514350" indent="-514350">
              <a:buFont typeface="+mj-lt"/>
              <a:buAutoNum type="arabicPeriod"/>
            </a:pPr>
            <a:r>
              <a:rPr lang="en-US" sz="2800" dirty="0">
                <a:solidFill>
                  <a:srgbClr val="002060"/>
                </a:solidFill>
              </a:rPr>
              <a:t>Experiments</a:t>
            </a:r>
          </a:p>
          <a:p>
            <a:pPr marL="514350" indent="-514350">
              <a:buFont typeface="+mj-lt"/>
              <a:buAutoNum type="arabicPeriod"/>
            </a:pPr>
            <a:r>
              <a:rPr lang="en-US" sz="2800" dirty="0">
                <a:solidFill>
                  <a:schemeClr val="bg1">
                    <a:lumMod val="75000"/>
                  </a:schemeClr>
                </a:solidFill>
              </a:rPr>
              <a:t>Conclusion</a:t>
            </a:r>
          </a:p>
          <a:p>
            <a:pPr marL="514350" indent="-514350">
              <a:buFont typeface="+mj-lt"/>
              <a:buAutoNum type="arabicPeriod"/>
            </a:pPr>
            <a:endParaRPr lang="en-US" sz="2800" dirty="0">
              <a:solidFill>
                <a:schemeClr val="bg1">
                  <a:lumMod val="75000"/>
                </a:schemeClr>
              </a:solidFill>
            </a:endParaRPr>
          </a:p>
        </p:txBody>
      </p:sp>
      <p:sp>
        <p:nvSpPr>
          <p:cNvPr id="3" name="Tijdelijke aanduiding voor dianummer 2"/>
          <p:cNvSpPr>
            <a:spLocks noGrp="1"/>
          </p:cNvSpPr>
          <p:nvPr>
            <p:ph type="sldNum" sz="quarter" idx="12"/>
          </p:nvPr>
        </p:nvSpPr>
        <p:spPr/>
        <p:txBody>
          <a:bodyPr/>
          <a:lstStyle/>
          <a:p>
            <a:fld id="{0A297500-7527-634B-90F4-69D0994C32B4}" type="slidenum">
              <a:rPr lang="en-GB" smtClean="0"/>
              <a:t>24</a:t>
            </a:fld>
            <a:endParaRPr lang="en-GB" dirty="0"/>
          </a:p>
        </p:txBody>
      </p:sp>
      <p:sp>
        <p:nvSpPr>
          <p:cNvPr id="4" name="Titel 3"/>
          <p:cNvSpPr>
            <a:spLocks noGrp="1"/>
          </p:cNvSpPr>
          <p:nvPr>
            <p:ph type="title"/>
          </p:nvPr>
        </p:nvSpPr>
        <p:spPr/>
        <p:txBody>
          <a:bodyPr/>
          <a:lstStyle/>
          <a:p>
            <a:r>
              <a:rPr lang="en-GB" dirty="0">
                <a:latin typeface="+mj-lt"/>
              </a:rPr>
              <a:t>Overview</a:t>
            </a:r>
          </a:p>
        </p:txBody>
      </p:sp>
    </p:spTree>
    <p:extLst>
      <p:ext uri="{BB962C8B-B14F-4D97-AF65-F5344CB8AC3E}">
        <p14:creationId xmlns:p14="http://schemas.microsoft.com/office/powerpoint/2010/main" val="2174250107"/>
      </p:ext>
    </p:extLst>
  </p:cSld>
  <p:clrMapOvr>
    <a:masterClrMapping/>
  </p:clrMapOvr>
  <mc:AlternateContent xmlns:mc="http://schemas.openxmlformats.org/markup-compatibility/2006" xmlns:p14="http://schemas.microsoft.com/office/powerpoint/2010/main">
    <mc:Choice Requires="p14">
      <p:transition spd="slow" p14:dur="2000" advTm="8605"/>
    </mc:Choice>
    <mc:Fallback xmlns="">
      <p:transition spd="slow" advTm="8605"/>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015FC-E42F-4FCE-9A21-1AAAAFFD0662}"/>
              </a:ext>
            </a:extLst>
          </p:cNvPr>
          <p:cNvSpPr>
            <a:spLocks noGrp="1"/>
          </p:cNvSpPr>
          <p:nvPr>
            <p:ph idx="1"/>
          </p:nvPr>
        </p:nvSpPr>
        <p:spPr/>
        <p:txBody>
          <a:bodyPr>
            <a:normAutofit/>
          </a:bodyPr>
          <a:lstStyle/>
          <a:p>
            <a:pPr>
              <a:lnSpc>
                <a:spcPct val="114000"/>
              </a:lnSpc>
            </a:pPr>
            <a:r>
              <a:rPr lang="en-US" dirty="0"/>
              <a:t>Experiments missing data imputation</a:t>
            </a:r>
          </a:p>
          <a:p>
            <a:pPr lvl="1">
              <a:lnSpc>
                <a:spcPct val="114000"/>
              </a:lnSpc>
              <a:buFont typeface="Wingdings" panose="05000000000000000000" pitchFamily="2" charset="2"/>
              <a:buChar char="§"/>
            </a:pPr>
            <a:r>
              <a:rPr lang="en-US" dirty="0"/>
              <a:t>Discussion of data imputation methods</a:t>
            </a:r>
          </a:p>
          <a:p>
            <a:pPr>
              <a:lnSpc>
                <a:spcPct val="114000"/>
              </a:lnSpc>
            </a:pPr>
            <a:endParaRPr lang="en-US" dirty="0"/>
          </a:p>
          <a:p>
            <a:pPr>
              <a:lnSpc>
                <a:spcPct val="114000"/>
              </a:lnSpc>
            </a:pPr>
            <a:r>
              <a:rPr lang="en-US" dirty="0"/>
              <a:t>Experiments early detection</a:t>
            </a:r>
          </a:p>
          <a:p>
            <a:pPr lvl="1">
              <a:lnSpc>
                <a:spcPct val="114000"/>
              </a:lnSpc>
              <a:buFont typeface="Wingdings" panose="05000000000000000000" pitchFamily="2" charset="2"/>
              <a:buChar char="§"/>
            </a:pPr>
            <a:r>
              <a:rPr lang="en-US" altLang="zh-CN" dirty="0"/>
              <a:t>Forward wrapping improving of utility score</a:t>
            </a:r>
          </a:p>
          <a:p>
            <a:pPr>
              <a:lnSpc>
                <a:spcPct val="114000"/>
              </a:lnSpc>
              <a:buFont typeface="Wingdings" panose="05000000000000000000" pitchFamily="2" charset="2"/>
              <a:buChar char="§"/>
            </a:pPr>
            <a:endParaRPr lang="en-US" altLang="zh-CN" dirty="0"/>
          </a:p>
          <a:p>
            <a:pPr>
              <a:lnSpc>
                <a:spcPct val="114000"/>
              </a:lnSpc>
              <a:buFont typeface="Arial" panose="020B0604020202020204" pitchFamily="34" charset="0"/>
              <a:buChar char="•"/>
            </a:pPr>
            <a:r>
              <a:rPr lang="en-US" altLang="zh-CN" dirty="0"/>
              <a:t>Experiments for improving utility score</a:t>
            </a:r>
          </a:p>
        </p:txBody>
      </p:sp>
      <p:sp>
        <p:nvSpPr>
          <p:cNvPr id="3" name="Slide Number Placeholder 2">
            <a:extLst>
              <a:ext uri="{FF2B5EF4-FFF2-40B4-BE49-F238E27FC236}">
                <a16:creationId xmlns:a16="http://schemas.microsoft.com/office/drawing/2014/main" id="{22CDC175-6DD8-43C2-9D1C-C09E7478D31E}"/>
              </a:ext>
            </a:extLst>
          </p:cNvPr>
          <p:cNvSpPr>
            <a:spLocks noGrp="1"/>
          </p:cNvSpPr>
          <p:nvPr>
            <p:ph type="sldNum" sz="quarter" idx="12"/>
          </p:nvPr>
        </p:nvSpPr>
        <p:spPr/>
        <p:txBody>
          <a:bodyPr/>
          <a:lstStyle/>
          <a:p>
            <a:fld id="{0A297500-7527-634B-90F4-69D0994C32B4}" type="slidenum">
              <a:rPr lang="en-US" smtClean="0"/>
              <a:t>25</a:t>
            </a:fld>
            <a:endParaRPr lang="en-US" dirty="0"/>
          </a:p>
        </p:txBody>
      </p:sp>
      <p:sp>
        <p:nvSpPr>
          <p:cNvPr id="4" name="Title 3">
            <a:extLst>
              <a:ext uri="{FF2B5EF4-FFF2-40B4-BE49-F238E27FC236}">
                <a16:creationId xmlns:a16="http://schemas.microsoft.com/office/drawing/2014/main" id="{20B8E821-45F1-46D9-AA6D-255E547C3507}"/>
              </a:ext>
            </a:extLst>
          </p:cNvPr>
          <p:cNvSpPr>
            <a:spLocks noGrp="1"/>
          </p:cNvSpPr>
          <p:nvPr>
            <p:ph type="title"/>
          </p:nvPr>
        </p:nvSpPr>
        <p:spPr/>
        <p:txBody>
          <a:bodyPr>
            <a:normAutofit/>
          </a:bodyPr>
          <a:lstStyle/>
          <a:p>
            <a:r>
              <a:rPr lang="en-US" dirty="0"/>
              <a:t>Experiments</a:t>
            </a:r>
          </a:p>
        </p:txBody>
      </p:sp>
    </p:spTree>
    <p:extLst>
      <p:ext uri="{BB962C8B-B14F-4D97-AF65-F5344CB8AC3E}">
        <p14:creationId xmlns:p14="http://schemas.microsoft.com/office/powerpoint/2010/main" val="1152363091"/>
      </p:ext>
    </p:extLst>
  </p:cSld>
  <p:clrMapOvr>
    <a:masterClrMapping/>
  </p:clrMapOvr>
  <mc:AlternateContent xmlns:mc="http://schemas.openxmlformats.org/markup-compatibility/2006" xmlns:p14="http://schemas.microsoft.com/office/powerpoint/2010/main">
    <mc:Choice Requires="p14">
      <p:transition spd="slow" p14:dur="2000" advTm="32890"/>
    </mc:Choice>
    <mc:Fallback xmlns="">
      <p:transition spd="slow" advTm="3289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B75D7C-4DCC-4D36-971F-68B07E7403C9}"/>
              </a:ext>
            </a:extLst>
          </p:cNvPr>
          <p:cNvSpPr>
            <a:spLocks noGrp="1"/>
          </p:cNvSpPr>
          <p:nvPr>
            <p:ph idx="1"/>
          </p:nvPr>
        </p:nvSpPr>
        <p:spPr/>
        <p:txBody>
          <a:bodyPr>
            <a:normAutofit/>
          </a:bodyPr>
          <a:lstStyle/>
          <a:p>
            <a:r>
              <a:rPr lang="nl-BE" dirty="0">
                <a:latin typeface="+mn-lt"/>
              </a:rPr>
              <a:t>A lot of missing data</a:t>
            </a:r>
          </a:p>
          <a:p>
            <a:pPr lvl="1">
              <a:buFont typeface="Wingdings" panose="05000000000000000000" pitchFamily="2" charset="2"/>
              <a:buChar char="§"/>
            </a:pPr>
            <a:r>
              <a:rPr lang="en-US" dirty="0"/>
              <a:t>Insufficient</a:t>
            </a:r>
            <a:r>
              <a:rPr lang="nl-BE" dirty="0"/>
              <a:t> data </a:t>
            </a:r>
            <a:r>
              <a:rPr lang="nl-BE" dirty="0" err="1"/>
              <a:t>for</a:t>
            </a:r>
            <a:r>
              <a:rPr lang="nl-BE" dirty="0"/>
              <a:t> </a:t>
            </a:r>
            <a:r>
              <a:rPr lang="nl-BE" dirty="0" err="1"/>
              <a:t>prediction</a:t>
            </a:r>
            <a:endParaRPr lang="nl-BE" dirty="0"/>
          </a:p>
          <a:p>
            <a:pPr lvl="1">
              <a:buFont typeface="Wingdings" panose="05000000000000000000" pitchFamily="2" charset="2"/>
              <a:buChar char="§"/>
            </a:pPr>
            <a:r>
              <a:rPr lang="en-GB" dirty="0">
                <a:latin typeface="+mn-lt"/>
              </a:rPr>
              <a:t>Laboratory values</a:t>
            </a:r>
          </a:p>
          <a:p>
            <a:pPr marL="457200" lvl="1" indent="0">
              <a:buNone/>
            </a:pPr>
            <a:endParaRPr lang="en-GB" dirty="0">
              <a:latin typeface="+mn-lt"/>
            </a:endParaRPr>
          </a:p>
          <a:p>
            <a:pPr>
              <a:buFont typeface="Symbol" panose="05050102010706020507" pitchFamily="18" charset="2"/>
              <a:buChar char="Þ"/>
            </a:pPr>
            <a:r>
              <a:rPr lang="en-GB" dirty="0">
                <a:latin typeface="+mn-lt"/>
              </a:rPr>
              <a:t> Impute missing data</a:t>
            </a:r>
          </a:p>
          <a:p>
            <a:pPr marL="0" indent="0">
              <a:buNone/>
            </a:pPr>
            <a:endParaRPr lang="en-GB" dirty="0">
              <a:latin typeface="+mn-lt"/>
            </a:endParaRPr>
          </a:p>
          <a:p>
            <a:pPr marL="0" indent="0">
              <a:buNone/>
            </a:pPr>
            <a:endParaRPr lang="en-GB" dirty="0">
              <a:latin typeface="+mn-lt"/>
            </a:endParaRPr>
          </a:p>
        </p:txBody>
      </p:sp>
      <p:sp>
        <p:nvSpPr>
          <p:cNvPr id="3" name="Slide Number Placeholder 2">
            <a:extLst>
              <a:ext uri="{FF2B5EF4-FFF2-40B4-BE49-F238E27FC236}">
                <a16:creationId xmlns:a16="http://schemas.microsoft.com/office/drawing/2014/main" id="{311E6C03-C739-4CED-BBA0-1D68DBA252A4}"/>
              </a:ext>
            </a:extLst>
          </p:cNvPr>
          <p:cNvSpPr>
            <a:spLocks noGrp="1"/>
          </p:cNvSpPr>
          <p:nvPr>
            <p:ph type="sldNum" sz="quarter" idx="12"/>
          </p:nvPr>
        </p:nvSpPr>
        <p:spPr/>
        <p:txBody>
          <a:bodyPr/>
          <a:lstStyle/>
          <a:p>
            <a:fld id="{0A297500-7527-634B-90F4-69D0994C32B4}" type="slidenum">
              <a:rPr lang="nl-NL" smtClean="0"/>
              <a:t>26</a:t>
            </a:fld>
            <a:endParaRPr lang="nl-NL" dirty="0"/>
          </a:p>
        </p:txBody>
      </p:sp>
      <p:sp>
        <p:nvSpPr>
          <p:cNvPr id="4" name="Title 3">
            <a:extLst>
              <a:ext uri="{FF2B5EF4-FFF2-40B4-BE49-F238E27FC236}">
                <a16:creationId xmlns:a16="http://schemas.microsoft.com/office/drawing/2014/main" id="{B7313FC3-60EC-4DEC-A794-CCE76E3CA6C4}"/>
              </a:ext>
            </a:extLst>
          </p:cNvPr>
          <p:cNvSpPr>
            <a:spLocks noGrp="1"/>
          </p:cNvSpPr>
          <p:nvPr>
            <p:ph type="title"/>
          </p:nvPr>
        </p:nvSpPr>
        <p:spPr/>
        <p:txBody>
          <a:bodyPr>
            <a:normAutofit/>
          </a:bodyPr>
          <a:lstStyle/>
          <a:p>
            <a:r>
              <a:rPr lang="nl-BE" dirty="0" err="1"/>
              <a:t>Experiments</a:t>
            </a:r>
            <a:r>
              <a:rPr lang="nl-BE" dirty="0"/>
              <a:t> missing data </a:t>
            </a:r>
            <a:r>
              <a:rPr lang="nl-BE" dirty="0" err="1"/>
              <a:t>imputation</a:t>
            </a:r>
            <a:endParaRPr lang="en-GB" dirty="0"/>
          </a:p>
        </p:txBody>
      </p:sp>
      <p:pic>
        <p:nvPicPr>
          <p:cNvPr id="7" name="Picture 6">
            <a:extLst>
              <a:ext uri="{FF2B5EF4-FFF2-40B4-BE49-F238E27FC236}">
                <a16:creationId xmlns:a16="http://schemas.microsoft.com/office/drawing/2014/main" id="{B371F701-C459-481A-9AD5-2A61107030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58" t="1540" r="520" b="2026"/>
          <a:stretch/>
        </p:blipFill>
        <p:spPr bwMode="auto">
          <a:xfrm>
            <a:off x="4156019" y="2565000"/>
            <a:ext cx="8035981" cy="3600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84674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AA85-A33D-436F-A951-CFA1AD044063}"/>
              </a:ext>
            </a:extLst>
          </p:cNvPr>
          <p:cNvSpPr>
            <a:spLocks noGrp="1"/>
          </p:cNvSpPr>
          <p:nvPr>
            <p:ph idx="1"/>
          </p:nvPr>
        </p:nvSpPr>
        <p:spPr/>
        <p:txBody>
          <a:bodyPr>
            <a:normAutofit/>
          </a:bodyPr>
          <a:lstStyle/>
          <a:p>
            <a:r>
              <a:rPr lang="en-US" dirty="0"/>
              <a:t>KNN</a:t>
            </a:r>
          </a:p>
          <a:p>
            <a:pPr lvl="1">
              <a:buFont typeface="Wingdings" panose="05000000000000000000" pitchFamily="2" charset="2"/>
              <a:buChar char="§"/>
            </a:pPr>
            <a:r>
              <a:rPr lang="en-US" dirty="0"/>
              <a:t>Fill with mean of K nearest </a:t>
            </a:r>
            <a:r>
              <a:rPr lang="en-GB" dirty="0"/>
              <a:t>neighbours</a:t>
            </a:r>
          </a:p>
          <a:p>
            <a:pPr lvl="1">
              <a:buFont typeface="Wingdings" panose="05000000000000000000" pitchFamily="2" charset="2"/>
              <a:buChar char="§"/>
            </a:pPr>
            <a:r>
              <a:rPr lang="en-GB" dirty="0"/>
              <a:t>Different K’s</a:t>
            </a:r>
          </a:p>
          <a:p>
            <a:pPr lvl="1">
              <a:buFont typeface="Wingdings" panose="05000000000000000000" pitchFamily="2" charset="2"/>
              <a:buChar char="§"/>
            </a:pPr>
            <a:r>
              <a:rPr lang="en-US" dirty="0"/>
              <a:t>Computational expensive</a:t>
            </a:r>
            <a:br>
              <a:rPr lang="en-US" dirty="0"/>
            </a:br>
            <a:endParaRPr lang="en-US" dirty="0"/>
          </a:p>
          <a:p>
            <a:pPr lvl="1">
              <a:buFont typeface="Wingdings" panose="05000000000000000000" pitchFamily="2" charset="2"/>
              <a:buChar char="§"/>
            </a:pPr>
            <a:endParaRPr lang="en-US" dirty="0"/>
          </a:p>
          <a:p>
            <a:r>
              <a:rPr lang="en-US" dirty="0"/>
              <a:t>Mean Filling</a:t>
            </a:r>
          </a:p>
          <a:p>
            <a:pPr lvl="1">
              <a:buFont typeface="Wingdings" panose="05000000000000000000" pitchFamily="2" charset="2"/>
              <a:buChar char="§"/>
            </a:pPr>
            <a:r>
              <a:rPr lang="en-US" dirty="0"/>
              <a:t>Fill with feature mean</a:t>
            </a:r>
          </a:p>
        </p:txBody>
      </p:sp>
      <p:sp>
        <p:nvSpPr>
          <p:cNvPr id="3" name="Slide Number Placeholder 2">
            <a:extLst>
              <a:ext uri="{FF2B5EF4-FFF2-40B4-BE49-F238E27FC236}">
                <a16:creationId xmlns:a16="http://schemas.microsoft.com/office/drawing/2014/main" id="{72B4E283-FAEE-493A-AAEA-502A2CC31805}"/>
              </a:ext>
            </a:extLst>
          </p:cNvPr>
          <p:cNvSpPr>
            <a:spLocks noGrp="1"/>
          </p:cNvSpPr>
          <p:nvPr>
            <p:ph type="sldNum" sz="quarter" idx="12"/>
          </p:nvPr>
        </p:nvSpPr>
        <p:spPr/>
        <p:txBody>
          <a:bodyPr/>
          <a:lstStyle/>
          <a:p>
            <a:fld id="{0A297500-7527-634B-90F4-69D0994C32B4}" type="slidenum">
              <a:rPr lang="nl-NL" smtClean="0"/>
              <a:t>27</a:t>
            </a:fld>
            <a:endParaRPr lang="nl-NL" dirty="0"/>
          </a:p>
        </p:txBody>
      </p:sp>
      <p:sp>
        <p:nvSpPr>
          <p:cNvPr id="4" name="Title 3">
            <a:extLst>
              <a:ext uri="{FF2B5EF4-FFF2-40B4-BE49-F238E27FC236}">
                <a16:creationId xmlns:a16="http://schemas.microsoft.com/office/drawing/2014/main" id="{C97982CD-E71E-43B9-98E8-DA809B611AA3}"/>
              </a:ext>
            </a:extLst>
          </p:cNvPr>
          <p:cNvSpPr>
            <a:spLocks noGrp="1"/>
          </p:cNvSpPr>
          <p:nvPr>
            <p:ph type="title"/>
          </p:nvPr>
        </p:nvSpPr>
        <p:spPr>
          <a:xfrm>
            <a:off x="575400" y="207036"/>
            <a:ext cx="11041200" cy="1152000"/>
          </a:xfrm>
        </p:spPr>
        <p:txBody>
          <a:bodyPr/>
          <a:lstStyle/>
          <a:p>
            <a:r>
              <a:rPr lang="nl-BE" dirty="0" err="1"/>
              <a:t>Experiments</a:t>
            </a:r>
            <a:r>
              <a:rPr lang="nl-BE" dirty="0"/>
              <a:t> missing data </a:t>
            </a:r>
            <a:r>
              <a:rPr lang="nl-BE" dirty="0" err="1"/>
              <a:t>imputation</a:t>
            </a:r>
            <a:endParaRPr lang="en-US" dirty="0"/>
          </a:p>
        </p:txBody>
      </p:sp>
      <p:graphicFrame>
        <p:nvGraphicFramePr>
          <p:cNvPr id="5" name="Table 4">
            <a:extLst>
              <a:ext uri="{FF2B5EF4-FFF2-40B4-BE49-F238E27FC236}">
                <a16:creationId xmlns:a16="http://schemas.microsoft.com/office/drawing/2014/main" id="{57768FAD-125A-482D-97FE-500DD88247A2}"/>
              </a:ext>
            </a:extLst>
          </p:cNvPr>
          <p:cNvGraphicFramePr>
            <a:graphicFrameLocks noGrp="1"/>
          </p:cNvGraphicFramePr>
          <p:nvPr>
            <p:extLst>
              <p:ext uri="{D42A27DB-BD31-4B8C-83A1-F6EECF244321}">
                <p14:modId xmlns:p14="http://schemas.microsoft.com/office/powerpoint/2010/main" val="2785250081"/>
              </p:ext>
            </p:extLst>
          </p:nvPr>
        </p:nvGraphicFramePr>
        <p:xfrm>
          <a:off x="8952000" y="1656000"/>
          <a:ext cx="2664000" cy="1404000"/>
        </p:xfrm>
        <a:graphic>
          <a:graphicData uri="http://schemas.openxmlformats.org/drawingml/2006/table">
            <a:tbl>
              <a:tblPr firstRow="1" firstCol="1" bandRow="1">
                <a:tableStyleId>{5C22544A-7EE6-4342-B048-85BDC9FD1C3A}</a:tableStyleId>
              </a:tblPr>
              <a:tblGrid>
                <a:gridCol w="1715178">
                  <a:extLst>
                    <a:ext uri="{9D8B030D-6E8A-4147-A177-3AD203B41FA5}">
                      <a16:colId xmlns:a16="http://schemas.microsoft.com/office/drawing/2014/main" val="907525993"/>
                    </a:ext>
                  </a:extLst>
                </a:gridCol>
                <a:gridCol w="948822">
                  <a:extLst>
                    <a:ext uri="{9D8B030D-6E8A-4147-A177-3AD203B41FA5}">
                      <a16:colId xmlns:a16="http://schemas.microsoft.com/office/drawing/2014/main" val="1163088754"/>
                    </a:ext>
                  </a:extLst>
                </a:gridCol>
              </a:tblGrid>
              <a:tr h="360000">
                <a:tc gridSpan="2">
                  <a:txBody>
                    <a:bodyPr/>
                    <a:lstStyle/>
                    <a:p>
                      <a:pPr algn="l">
                        <a:lnSpc>
                          <a:spcPct val="115000"/>
                        </a:lnSpc>
                        <a:spcAft>
                          <a:spcPts val="600"/>
                        </a:spcAft>
                      </a:pPr>
                      <a:r>
                        <a:rPr lang="en-GB" sz="1400" dirty="0">
                          <a:effectLst/>
                          <a:latin typeface="+mn-lt"/>
                        </a:rPr>
                        <a:t>Decision Tree – 5000 patients</a:t>
                      </a:r>
                      <a:endParaRPr lang="en-GB" sz="1400" dirty="0">
                        <a:effectLst/>
                        <a:latin typeface="+mn-lt"/>
                        <a:ea typeface="SimSun" panose="02010600030101010101" pitchFamily="2" charset="-122"/>
                        <a:cs typeface="Times New Roman" panose="02020603050405020304" pitchFamily="18" charset="0"/>
                      </a:endParaRPr>
                    </a:p>
                  </a:txBody>
                  <a:tcPr marL="92693" marR="92693" marT="46346" marB="46346" anchor="ctr"/>
                </a:tc>
                <a:tc hMerge="1">
                  <a:txBody>
                    <a:bodyPr/>
                    <a:lstStyle/>
                    <a:p>
                      <a:endParaRPr lang="en-GB"/>
                    </a:p>
                  </a:txBody>
                  <a:tcPr/>
                </a:tc>
                <a:extLst>
                  <a:ext uri="{0D108BD9-81ED-4DB2-BD59-A6C34878D82A}">
                    <a16:rowId xmlns:a16="http://schemas.microsoft.com/office/drawing/2014/main" val="331325840"/>
                  </a:ext>
                </a:extLst>
              </a:tr>
              <a:tr h="288000">
                <a:tc>
                  <a:txBody>
                    <a:bodyPr/>
                    <a:lstStyle/>
                    <a:p>
                      <a:pPr algn="l">
                        <a:lnSpc>
                          <a:spcPct val="115000"/>
                        </a:lnSpc>
                        <a:spcAft>
                          <a:spcPts val="600"/>
                        </a:spcAft>
                      </a:pPr>
                      <a:r>
                        <a:rPr lang="en-GB" sz="1400" dirty="0">
                          <a:effectLst/>
                          <a:latin typeface="+mn-lt"/>
                        </a:rPr>
                        <a:t>K</a:t>
                      </a:r>
                      <a:endParaRPr lang="en-GB" sz="1400" dirty="0">
                        <a:effectLst/>
                        <a:latin typeface="+mn-lt"/>
                        <a:ea typeface="SimSun" panose="02010600030101010101" pitchFamily="2" charset="-122"/>
                        <a:cs typeface="Times New Roman" panose="02020603050405020304" pitchFamily="18" charset="0"/>
                      </a:endParaRPr>
                    </a:p>
                  </a:txBody>
                  <a:tcPr marL="65792" marR="65792" marT="0" marB="0"/>
                </a:tc>
                <a:tc>
                  <a:txBody>
                    <a:bodyPr/>
                    <a:lstStyle/>
                    <a:p>
                      <a:pPr algn="ctr">
                        <a:lnSpc>
                          <a:spcPct val="115000"/>
                        </a:lnSpc>
                        <a:spcAft>
                          <a:spcPts val="600"/>
                        </a:spcAft>
                      </a:pPr>
                      <a:r>
                        <a:rPr lang="en-GB" sz="1400" b="1" dirty="0">
                          <a:effectLst/>
                          <a:latin typeface="+mn-lt"/>
                        </a:rPr>
                        <a:t>210</a:t>
                      </a:r>
                      <a:endParaRPr lang="en-GB" sz="1400" b="1" dirty="0">
                        <a:effectLst/>
                        <a:latin typeface="+mn-lt"/>
                        <a:ea typeface="SimSun" panose="02010600030101010101" pitchFamily="2" charset="-122"/>
                        <a:cs typeface="Times New Roman" panose="02020603050405020304" pitchFamily="18" charset="0"/>
                      </a:endParaRPr>
                    </a:p>
                  </a:txBody>
                  <a:tcPr marL="65792" marR="65792" marT="0" marB="0"/>
                </a:tc>
                <a:extLst>
                  <a:ext uri="{0D108BD9-81ED-4DB2-BD59-A6C34878D82A}">
                    <a16:rowId xmlns:a16="http://schemas.microsoft.com/office/drawing/2014/main" val="2870648104"/>
                  </a:ext>
                </a:extLst>
              </a:tr>
              <a:tr h="252000">
                <a:tc>
                  <a:txBody>
                    <a:bodyPr/>
                    <a:lstStyle/>
                    <a:p>
                      <a:pPr algn="l">
                        <a:lnSpc>
                          <a:spcPct val="115000"/>
                        </a:lnSpc>
                        <a:spcAft>
                          <a:spcPts val="600"/>
                        </a:spcAft>
                      </a:pPr>
                      <a:r>
                        <a:rPr lang="en-GB" sz="1400" dirty="0" err="1">
                          <a:effectLst/>
                          <a:latin typeface="+mn-lt"/>
                        </a:rPr>
                        <a:t>UtilityScore_mean</a:t>
                      </a:r>
                      <a:endParaRPr lang="en-GB" sz="1400" dirty="0">
                        <a:effectLst/>
                        <a:latin typeface="+mn-lt"/>
                        <a:ea typeface="SimSun" panose="02010600030101010101" pitchFamily="2" charset="-122"/>
                        <a:cs typeface="Times New Roman" panose="02020603050405020304" pitchFamily="18" charset="0"/>
                      </a:endParaRPr>
                    </a:p>
                  </a:txBody>
                  <a:tcPr marL="65792" marR="65792" marT="0" marB="0" anchor="ctr"/>
                </a:tc>
                <a:tc>
                  <a:txBody>
                    <a:bodyPr/>
                    <a:lstStyle/>
                    <a:p>
                      <a:pPr algn="r">
                        <a:lnSpc>
                          <a:spcPct val="115000"/>
                        </a:lnSpc>
                        <a:spcAft>
                          <a:spcPts val="600"/>
                        </a:spcAft>
                      </a:pPr>
                      <a:r>
                        <a:rPr lang="en-GB" sz="1400" b="1" dirty="0">
                          <a:solidFill>
                            <a:srgbClr val="FF0000"/>
                          </a:solidFill>
                          <a:effectLst/>
                          <a:latin typeface="+mn-lt"/>
                        </a:rPr>
                        <a:t>0.071</a:t>
                      </a:r>
                      <a:endParaRPr lang="en-GB" sz="1400" b="1" dirty="0">
                        <a:solidFill>
                          <a:srgbClr val="FF0000"/>
                        </a:solidFill>
                        <a:effectLst/>
                        <a:latin typeface="+mn-lt"/>
                        <a:ea typeface="SimSun" panose="02010600030101010101" pitchFamily="2" charset="-122"/>
                        <a:cs typeface="Times New Roman" panose="02020603050405020304" pitchFamily="18" charset="0"/>
                      </a:endParaRPr>
                    </a:p>
                  </a:txBody>
                  <a:tcPr marL="65792" marR="65792" marT="0" marB="0" anchor="ctr"/>
                </a:tc>
                <a:extLst>
                  <a:ext uri="{0D108BD9-81ED-4DB2-BD59-A6C34878D82A}">
                    <a16:rowId xmlns:a16="http://schemas.microsoft.com/office/drawing/2014/main" val="2254288876"/>
                  </a:ext>
                </a:extLst>
              </a:tr>
              <a:tr h="252000">
                <a:tc>
                  <a:txBody>
                    <a:bodyPr/>
                    <a:lstStyle/>
                    <a:p>
                      <a:pPr algn="l">
                        <a:lnSpc>
                          <a:spcPct val="115000"/>
                        </a:lnSpc>
                        <a:spcAft>
                          <a:spcPts val="600"/>
                        </a:spcAft>
                      </a:pPr>
                      <a:r>
                        <a:rPr lang="en-GB" sz="1400" dirty="0" err="1">
                          <a:effectLst/>
                          <a:latin typeface="+mn-lt"/>
                        </a:rPr>
                        <a:t>UtilityScore_std</a:t>
                      </a:r>
                      <a:endParaRPr lang="en-GB" sz="1400" dirty="0">
                        <a:effectLst/>
                        <a:latin typeface="+mn-lt"/>
                        <a:ea typeface="SimSun" panose="02010600030101010101" pitchFamily="2" charset="-122"/>
                        <a:cs typeface="Times New Roman" panose="02020603050405020304" pitchFamily="18" charset="0"/>
                      </a:endParaRPr>
                    </a:p>
                  </a:txBody>
                  <a:tcPr marL="65792" marR="65792" marT="0" marB="0" anchor="ctr"/>
                </a:tc>
                <a:tc>
                  <a:txBody>
                    <a:bodyPr/>
                    <a:lstStyle/>
                    <a:p>
                      <a:pPr algn="r">
                        <a:lnSpc>
                          <a:spcPct val="115000"/>
                        </a:lnSpc>
                        <a:spcAft>
                          <a:spcPts val="600"/>
                        </a:spcAft>
                      </a:pPr>
                      <a:r>
                        <a:rPr lang="en-GB" sz="1400" dirty="0">
                          <a:effectLst/>
                          <a:latin typeface="+mn-lt"/>
                        </a:rPr>
                        <a:t>0.033</a:t>
                      </a:r>
                      <a:endParaRPr lang="en-GB" sz="1400" dirty="0">
                        <a:effectLst/>
                        <a:latin typeface="+mn-lt"/>
                        <a:ea typeface="SimSun" panose="02010600030101010101" pitchFamily="2" charset="-122"/>
                        <a:cs typeface="Times New Roman" panose="02020603050405020304" pitchFamily="18" charset="0"/>
                      </a:endParaRPr>
                    </a:p>
                  </a:txBody>
                  <a:tcPr marL="65792" marR="65792" marT="0" marB="0" anchor="ctr"/>
                </a:tc>
                <a:extLst>
                  <a:ext uri="{0D108BD9-81ED-4DB2-BD59-A6C34878D82A}">
                    <a16:rowId xmlns:a16="http://schemas.microsoft.com/office/drawing/2014/main" val="896133390"/>
                  </a:ext>
                </a:extLst>
              </a:tr>
              <a:tr h="252000">
                <a:tc>
                  <a:txBody>
                    <a:bodyPr/>
                    <a:lstStyle/>
                    <a:p>
                      <a:pPr algn="l">
                        <a:lnSpc>
                          <a:spcPct val="115000"/>
                        </a:lnSpc>
                        <a:spcAft>
                          <a:spcPts val="600"/>
                        </a:spcAft>
                      </a:pPr>
                      <a:r>
                        <a:rPr lang="en-GB" sz="1400" dirty="0">
                          <a:effectLst/>
                          <a:latin typeface="+mn-lt"/>
                        </a:rPr>
                        <a:t>Total time (sec)</a:t>
                      </a:r>
                      <a:endParaRPr lang="en-GB" sz="1400" dirty="0">
                        <a:effectLst/>
                        <a:latin typeface="+mn-lt"/>
                        <a:ea typeface="SimSun" panose="02010600030101010101" pitchFamily="2" charset="-122"/>
                        <a:cs typeface="Times New Roman" panose="02020603050405020304" pitchFamily="18" charset="0"/>
                      </a:endParaRPr>
                    </a:p>
                  </a:txBody>
                  <a:tcPr marL="65792" marR="65792" marT="0" marB="0" anchor="ctr"/>
                </a:tc>
                <a:tc>
                  <a:txBody>
                    <a:bodyPr/>
                    <a:lstStyle/>
                    <a:p>
                      <a:pPr algn="r">
                        <a:lnSpc>
                          <a:spcPct val="115000"/>
                        </a:lnSpc>
                        <a:spcAft>
                          <a:spcPts val="600"/>
                        </a:spcAft>
                      </a:pPr>
                      <a:r>
                        <a:rPr lang="en-GB" sz="1400" dirty="0">
                          <a:effectLst/>
                          <a:latin typeface="+mn-lt"/>
                        </a:rPr>
                        <a:t>47795.27</a:t>
                      </a:r>
                      <a:endParaRPr lang="en-GB" sz="1400" dirty="0">
                        <a:effectLst/>
                        <a:latin typeface="+mn-lt"/>
                        <a:ea typeface="SimSun" panose="02010600030101010101" pitchFamily="2" charset="-122"/>
                        <a:cs typeface="Times New Roman" panose="02020603050405020304" pitchFamily="18" charset="0"/>
                      </a:endParaRPr>
                    </a:p>
                  </a:txBody>
                  <a:tcPr marL="65792" marR="65792" marT="0" marB="0" anchor="ctr"/>
                </a:tc>
                <a:extLst>
                  <a:ext uri="{0D108BD9-81ED-4DB2-BD59-A6C34878D82A}">
                    <a16:rowId xmlns:a16="http://schemas.microsoft.com/office/drawing/2014/main" val="518665744"/>
                  </a:ext>
                </a:extLst>
              </a:tr>
            </a:tbl>
          </a:graphicData>
        </a:graphic>
      </p:graphicFrame>
      <p:graphicFrame>
        <p:nvGraphicFramePr>
          <p:cNvPr id="10" name="Table 9">
            <a:extLst>
              <a:ext uri="{FF2B5EF4-FFF2-40B4-BE49-F238E27FC236}">
                <a16:creationId xmlns:a16="http://schemas.microsoft.com/office/drawing/2014/main" id="{D1E9A412-3924-40B9-9E4D-2A3047F3D45C}"/>
              </a:ext>
            </a:extLst>
          </p:cNvPr>
          <p:cNvGraphicFramePr>
            <a:graphicFrameLocks noGrp="1"/>
          </p:cNvGraphicFramePr>
          <p:nvPr>
            <p:extLst>
              <p:ext uri="{D42A27DB-BD31-4B8C-83A1-F6EECF244321}">
                <p14:modId xmlns:p14="http://schemas.microsoft.com/office/powerpoint/2010/main" val="1825830235"/>
              </p:ext>
            </p:extLst>
          </p:nvPr>
        </p:nvGraphicFramePr>
        <p:xfrm>
          <a:off x="8155452" y="4017297"/>
          <a:ext cx="3460548" cy="1296000"/>
        </p:xfrm>
        <a:graphic>
          <a:graphicData uri="http://schemas.openxmlformats.org/drawingml/2006/table">
            <a:tbl>
              <a:tblPr firstRow="1" firstCol="1" bandRow="1">
                <a:tableStyleId>{5C22544A-7EE6-4342-B048-85BDC9FD1C3A}</a:tableStyleId>
              </a:tblPr>
              <a:tblGrid>
                <a:gridCol w="1840548">
                  <a:extLst>
                    <a:ext uri="{9D8B030D-6E8A-4147-A177-3AD203B41FA5}">
                      <a16:colId xmlns:a16="http://schemas.microsoft.com/office/drawing/2014/main" val="1968276402"/>
                    </a:ext>
                  </a:extLst>
                </a:gridCol>
                <a:gridCol w="810000">
                  <a:extLst>
                    <a:ext uri="{9D8B030D-6E8A-4147-A177-3AD203B41FA5}">
                      <a16:colId xmlns:a16="http://schemas.microsoft.com/office/drawing/2014/main" val="2813252586"/>
                    </a:ext>
                  </a:extLst>
                </a:gridCol>
                <a:gridCol w="810000">
                  <a:extLst>
                    <a:ext uri="{9D8B030D-6E8A-4147-A177-3AD203B41FA5}">
                      <a16:colId xmlns:a16="http://schemas.microsoft.com/office/drawing/2014/main" val="1859053185"/>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kern="1200" dirty="0">
                          <a:solidFill>
                            <a:schemeClr val="lt1"/>
                          </a:solidFill>
                          <a:effectLst/>
                          <a:latin typeface="+mn-lt"/>
                          <a:ea typeface="+mn-ea"/>
                          <a:cs typeface="+mn-cs"/>
                        </a:rPr>
                        <a:t>Dataset size (mean)</a:t>
                      </a:r>
                      <a:endParaRPr lang="en-GB" sz="1400" b="1" kern="1200" dirty="0">
                        <a:solidFill>
                          <a:schemeClr val="lt1"/>
                        </a:solidFill>
                        <a:effectLst/>
                        <a:latin typeface="+mn-lt"/>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600"/>
                        </a:spcAft>
                      </a:pPr>
                      <a:r>
                        <a:rPr lang="en-GB" sz="1400" b="1" dirty="0">
                          <a:effectLst/>
                          <a:latin typeface="+mn-lt"/>
                        </a:rPr>
                        <a:t>5000</a:t>
                      </a:r>
                      <a:endParaRPr lang="en-GB" sz="1400" b="1" dirty="0">
                        <a:effectLst/>
                        <a:latin typeface="+mn-lt"/>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600"/>
                        </a:spcAft>
                      </a:pPr>
                      <a:r>
                        <a:rPr lang="en-GB" sz="1400" b="1" dirty="0" err="1">
                          <a:effectLst/>
                          <a:latin typeface="+mn-lt"/>
                        </a:rPr>
                        <a:t>Set_A</a:t>
                      </a:r>
                      <a:endParaRPr lang="en-GB" sz="1400" b="1" dirty="0">
                        <a:effectLst/>
                        <a:latin typeface="+mn-lt"/>
                      </a:endParaRPr>
                    </a:p>
                  </a:txBody>
                  <a:tcPr marL="68580" marR="68580" marT="0" marB="0"/>
                </a:tc>
                <a:extLst>
                  <a:ext uri="{0D108BD9-81ED-4DB2-BD59-A6C34878D82A}">
                    <a16:rowId xmlns:a16="http://schemas.microsoft.com/office/drawing/2014/main" val="351173248"/>
                  </a:ext>
                </a:extLst>
              </a:tr>
              <a:tr h="252000">
                <a:tc>
                  <a:txBody>
                    <a:bodyPr/>
                    <a:lstStyle/>
                    <a:p>
                      <a:pPr algn="just">
                        <a:lnSpc>
                          <a:spcPct val="115000"/>
                        </a:lnSpc>
                        <a:spcAft>
                          <a:spcPts val="600"/>
                        </a:spcAft>
                      </a:pPr>
                      <a:r>
                        <a:rPr lang="en-GB" sz="1400" b="1" kern="1200" dirty="0">
                          <a:solidFill>
                            <a:schemeClr val="lt1"/>
                          </a:solidFill>
                          <a:effectLst/>
                          <a:latin typeface="+mn-lt"/>
                          <a:ea typeface="+mn-ea"/>
                          <a:cs typeface="+mn-cs"/>
                        </a:rPr>
                        <a:t>Classifier(s)</a:t>
                      </a:r>
                      <a:endParaRPr lang="en-GB" sz="1400" dirty="0">
                        <a:effectLst/>
                        <a:latin typeface="+mn-lt"/>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600"/>
                        </a:spcAft>
                      </a:pPr>
                      <a:r>
                        <a:rPr lang="en-GB" sz="1400" b="1" dirty="0">
                          <a:effectLst/>
                          <a:latin typeface="+mn-lt"/>
                        </a:rPr>
                        <a:t>DT</a:t>
                      </a:r>
                      <a:endParaRPr lang="en-GB" sz="1400" b="1" dirty="0">
                        <a:effectLst/>
                        <a:latin typeface="+mn-lt"/>
                        <a:ea typeface="SimSun" panose="02010600030101010101" pitchFamily="2" charset="-122"/>
                        <a:cs typeface="Times New Roman" panose="02020603050405020304" pitchFamily="18" charset="0"/>
                      </a:endParaRPr>
                    </a:p>
                  </a:txBody>
                  <a:tcPr marL="68580" marR="68580" marT="0" marB="0"/>
                </a:tc>
                <a:tc>
                  <a:txBody>
                    <a:bodyPr/>
                    <a:lstStyle/>
                    <a:p>
                      <a:pPr algn="ctr">
                        <a:lnSpc>
                          <a:spcPct val="115000"/>
                        </a:lnSpc>
                        <a:spcAft>
                          <a:spcPts val="600"/>
                        </a:spcAft>
                      </a:pPr>
                      <a:r>
                        <a:rPr lang="en-GB" sz="1400" b="1" dirty="0">
                          <a:effectLst/>
                          <a:latin typeface="+mn-lt"/>
                        </a:rPr>
                        <a:t>DT</a:t>
                      </a:r>
                      <a:endParaRPr lang="en-GB" sz="1400" b="1" dirty="0">
                        <a:effectLst/>
                        <a:latin typeface="+mn-lt"/>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49211056"/>
                  </a:ext>
                </a:extLst>
              </a:tr>
              <a:tr h="252000">
                <a:tc>
                  <a:txBody>
                    <a:bodyPr/>
                    <a:lstStyle/>
                    <a:p>
                      <a:pPr algn="just">
                        <a:lnSpc>
                          <a:spcPct val="115000"/>
                        </a:lnSpc>
                        <a:spcAft>
                          <a:spcPts val="600"/>
                        </a:spcAft>
                      </a:pPr>
                      <a:r>
                        <a:rPr lang="en-GB" sz="1400" dirty="0" err="1">
                          <a:effectLst/>
                          <a:latin typeface="+mn-lt"/>
                        </a:rPr>
                        <a:t>UtilityScore_mean</a:t>
                      </a:r>
                      <a:endParaRPr lang="en-GB" sz="1400" dirty="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15000"/>
                        </a:lnSpc>
                        <a:spcAft>
                          <a:spcPts val="600"/>
                        </a:spcAft>
                      </a:pPr>
                      <a:r>
                        <a:rPr lang="en-GB" sz="1400" b="1" dirty="0">
                          <a:solidFill>
                            <a:srgbClr val="FF0000"/>
                          </a:solidFill>
                          <a:effectLst/>
                          <a:latin typeface="+mn-lt"/>
                        </a:rPr>
                        <a:t>0.091</a:t>
                      </a:r>
                      <a:endParaRPr lang="en-GB" sz="1400" b="1" dirty="0">
                        <a:solidFill>
                          <a:srgbClr val="FF0000"/>
                        </a:solidFill>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15000"/>
                        </a:lnSpc>
                        <a:spcAft>
                          <a:spcPts val="600"/>
                        </a:spcAft>
                      </a:pPr>
                      <a:r>
                        <a:rPr lang="en-GB" sz="1400" b="1" dirty="0">
                          <a:solidFill>
                            <a:srgbClr val="FF0000"/>
                          </a:solidFill>
                          <a:effectLst/>
                          <a:latin typeface="+mn-lt"/>
                        </a:rPr>
                        <a:t>0.088</a:t>
                      </a:r>
                      <a:endParaRPr lang="en-GB" sz="1400" b="1" dirty="0">
                        <a:solidFill>
                          <a:srgbClr val="FF0000"/>
                        </a:solidFill>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9015390"/>
                  </a:ext>
                </a:extLst>
              </a:tr>
              <a:tr h="252000">
                <a:tc>
                  <a:txBody>
                    <a:bodyPr/>
                    <a:lstStyle/>
                    <a:p>
                      <a:pPr algn="just">
                        <a:lnSpc>
                          <a:spcPct val="115000"/>
                        </a:lnSpc>
                        <a:spcAft>
                          <a:spcPts val="600"/>
                        </a:spcAft>
                      </a:pPr>
                      <a:r>
                        <a:rPr lang="en-GB" sz="1400" dirty="0" err="1">
                          <a:effectLst/>
                          <a:latin typeface="+mn-lt"/>
                        </a:rPr>
                        <a:t>UtilityScore_std</a:t>
                      </a:r>
                      <a:endParaRPr lang="en-GB" sz="1400" dirty="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15000"/>
                        </a:lnSpc>
                        <a:spcAft>
                          <a:spcPts val="600"/>
                        </a:spcAft>
                      </a:pPr>
                      <a:r>
                        <a:rPr lang="en-GB" sz="1400" dirty="0">
                          <a:effectLst/>
                          <a:latin typeface="+mn-lt"/>
                        </a:rPr>
                        <a:t>0.021</a:t>
                      </a:r>
                      <a:endParaRPr lang="en-GB" sz="1400" dirty="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15000"/>
                        </a:lnSpc>
                        <a:spcAft>
                          <a:spcPts val="600"/>
                        </a:spcAft>
                      </a:pPr>
                      <a:r>
                        <a:rPr lang="en-GB" sz="1400" dirty="0">
                          <a:effectLst/>
                          <a:latin typeface="+mn-lt"/>
                        </a:rPr>
                        <a:t>0.016</a:t>
                      </a:r>
                      <a:endParaRPr lang="en-GB" sz="1400" dirty="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01877953"/>
                  </a:ext>
                </a:extLst>
              </a:tr>
              <a:tr h="252000">
                <a:tc>
                  <a:txBody>
                    <a:bodyPr/>
                    <a:lstStyle/>
                    <a:p>
                      <a:pPr algn="just">
                        <a:lnSpc>
                          <a:spcPct val="115000"/>
                        </a:lnSpc>
                        <a:spcAft>
                          <a:spcPts val="600"/>
                        </a:spcAft>
                      </a:pPr>
                      <a:r>
                        <a:rPr lang="en-GB" sz="1400" dirty="0">
                          <a:effectLst/>
                          <a:latin typeface="+mn-lt"/>
                        </a:rPr>
                        <a:t>Total time (sec)</a:t>
                      </a:r>
                      <a:endParaRPr lang="en-GB" sz="1400" dirty="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15000"/>
                        </a:lnSpc>
                        <a:spcAft>
                          <a:spcPts val="600"/>
                        </a:spcAft>
                      </a:pPr>
                      <a:r>
                        <a:rPr lang="en-GB" sz="1400" dirty="0">
                          <a:effectLst/>
                          <a:latin typeface="+mn-lt"/>
                        </a:rPr>
                        <a:t>77.820</a:t>
                      </a:r>
                      <a:endParaRPr lang="en-GB" sz="1400" dirty="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algn="r">
                        <a:lnSpc>
                          <a:spcPct val="115000"/>
                        </a:lnSpc>
                        <a:spcAft>
                          <a:spcPts val="600"/>
                        </a:spcAft>
                      </a:pPr>
                      <a:r>
                        <a:rPr lang="en-GB" sz="1400" dirty="0">
                          <a:effectLst/>
                          <a:latin typeface="+mn-lt"/>
                        </a:rPr>
                        <a:t>1313.90</a:t>
                      </a:r>
                      <a:endParaRPr lang="en-GB" sz="1400" dirty="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59761263"/>
                  </a:ext>
                </a:extLst>
              </a:tr>
            </a:tbl>
          </a:graphicData>
        </a:graphic>
      </p:graphicFrame>
      <p:graphicFrame>
        <p:nvGraphicFramePr>
          <p:cNvPr id="8" name="Table 7">
            <a:extLst>
              <a:ext uri="{FF2B5EF4-FFF2-40B4-BE49-F238E27FC236}">
                <a16:creationId xmlns:a16="http://schemas.microsoft.com/office/drawing/2014/main" id="{54487EC4-8EBD-42F7-83EE-43E81134699D}"/>
              </a:ext>
            </a:extLst>
          </p:cNvPr>
          <p:cNvGraphicFramePr>
            <a:graphicFrameLocks noGrp="1"/>
          </p:cNvGraphicFramePr>
          <p:nvPr>
            <p:extLst>
              <p:ext uri="{D42A27DB-BD31-4B8C-83A1-F6EECF244321}">
                <p14:modId xmlns:p14="http://schemas.microsoft.com/office/powerpoint/2010/main" val="2309025856"/>
              </p:ext>
            </p:extLst>
          </p:nvPr>
        </p:nvGraphicFramePr>
        <p:xfrm>
          <a:off x="576000" y="5233420"/>
          <a:ext cx="6358205" cy="504000"/>
        </p:xfrm>
        <a:graphic>
          <a:graphicData uri="http://schemas.openxmlformats.org/drawingml/2006/table">
            <a:tbl>
              <a:tblPr/>
              <a:tblGrid>
                <a:gridCol w="809225">
                  <a:extLst>
                    <a:ext uri="{9D8B030D-6E8A-4147-A177-3AD203B41FA5}">
                      <a16:colId xmlns:a16="http://schemas.microsoft.com/office/drawing/2014/main" val="3581279761"/>
                    </a:ext>
                  </a:extLst>
                </a:gridCol>
                <a:gridCol w="462415">
                  <a:extLst>
                    <a:ext uri="{9D8B030D-6E8A-4147-A177-3AD203B41FA5}">
                      <a16:colId xmlns:a16="http://schemas.microsoft.com/office/drawing/2014/main" val="3393387055"/>
                    </a:ext>
                  </a:extLst>
                </a:gridCol>
                <a:gridCol w="462415">
                  <a:extLst>
                    <a:ext uri="{9D8B030D-6E8A-4147-A177-3AD203B41FA5}">
                      <a16:colId xmlns:a16="http://schemas.microsoft.com/office/drawing/2014/main" val="2882323472"/>
                    </a:ext>
                  </a:extLst>
                </a:gridCol>
                <a:gridCol w="462415">
                  <a:extLst>
                    <a:ext uri="{9D8B030D-6E8A-4147-A177-3AD203B41FA5}">
                      <a16:colId xmlns:a16="http://schemas.microsoft.com/office/drawing/2014/main" val="1948605662"/>
                    </a:ext>
                  </a:extLst>
                </a:gridCol>
                <a:gridCol w="462415">
                  <a:extLst>
                    <a:ext uri="{9D8B030D-6E8A-4147-A177-3AD203B41FA5}">
                      <a16:colId xmlns:a16="http://schemas.microsoft.com/office/drawing/2014/main" val="1020516423"/>
                    </a:ext>
                  </a:extLst>
                </a:gridCol>
                <a:gridCol w="462415">
                  <a:extLst>
                    <a:ext uri="{9D8B030D-6E8A-4147-A177-3AD203B41FA5}">
                      <a16:colId xmlns:a16="http://schemas.microsoft.com/office/drawing/2014/main" val="1115162839"/>
                    </a:ext>
                  </a:extLst>
                </a:gridCol>
                <a:gridCol w="462415">
                  <a:extLst>
                    <a:ext uri="{9D8B030D-6E8A-4147-A177-3AD203B41FA5}">
                      <a16:colId xmlns:a16="http://schemas.microsoft.com/office/drawing/2014/main" val="2610555018"/>
                    </a:ext>
                  </a:extLst>
                </a:gridCol>
                <a:gridCol w="462415">
                  <a:extLst>
                    <a:ext uri="{9D8B030D-6E8A-4147-A177-3AD203B41FA5}">
                      <a16:colId xmlns:a16="http://schemas.microsoft.com/office/drawing/2014/main" val="841702802"/>
                    </a:ext>
                  </a:extLst>
                </a:gridCol>
                <a:gridCol w="462415">
                  <a:extLst>
                    <a:ext uri="{9D8B030D-6E8A-4147-A177-3AD203B41FA5}">
                      <a16:colId xmlns:a16="http://schemas.microsoft.com/office/drawing/2014/main" val="4006823263"/>
                    </a:ext>
                  </a:extLst>
                </a:gridCol>
                <a:gridCol w="462415">
                  <a:extLst>
                    <a:ext uri="{9D8B030D-6E8A-4147-A177-3AD203B41FA5}">
                      <a16:colId xmlns:a16="http://schemas.microsoft.com/office/drawing/2014/main" val="3237764974"/>
                    </a:ext>
                  </a:extLst>
                </a:gridCol>
                <a:gridCol w="462415">
                  <a:extLst>
                    <a:ext uri="{9D8B030D-6E8A-4147-A177-3AD203B41FA5}">
                      <a16:colId xmlns:a16="http://schemas.microsoft.com/office/drawing/2014/main" val="3066789134"/>
                    </a:ext>
                  </a:extLst>
                </a:gridCol>
                <a:gridCol w="462415">
                  <a:extLst>
                    <a:ext uri="{9D8B030D-6E8A-4147-A177-3AD203B41FA5}">
                      <a16:colId xmlns:a16="http://schemas.microsoft.com/office/drawing/2014/main" val="3588035846"/>
                    </a:ext>
                  </a:extLst>
                </a:gridCol>
                <a:gridCol w="462415">
                  <a:extLst>
                    <a:ext uri="{9D8B030D-6E8A-4147-A177-3AD203B41FA5}">
                      <a16:colId xmlns:a16="http://schemas.microsoft.com/office/drawing/2014/main" val="3041327793"/>
                    </a:ext>
                  </a:extLst>
                </a:gridCol>
              </a:tblGrid>
              <a:tr h="252000">
                <a:tc>
                  <a:txBody>
                    <a:bodyPr/>
                    <a:lstStyle/>
                    <a:p>
                      <a:pPr algn="l" fontAlgn="b"/>
                      <a:r>
                        <a:rPr lang="en-GB" sz="1200" b="0" i="0" u="none" strike="noStrike" dirty="0" err="1">
                          <a:solidFill>
                            <a:srgbClr val="000000"/>
                          </a:solidFill>
                          <a:effectLst/>
                          <a:latin typeface="+mn-lt"/>
                        </a:rPr>
                        <a:t>Raw_data</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fontAlgn="b"/>
                      <a:r>
                        <a:rPr lang="en-GB" sz="1200" b="0" i="0" u="none" strike="noStrike">
                          <a:solidFill>
                            <a:srgbClr val="000000"/>
                          </a:solidFill>
                          <a:effectLst/>
                          <a:latin typeface="+mn-lt"/>
                        </a:rPr>
                        <a:t>Temp</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1675733"/>
                  </a:ext>
                </a:extLst>
              </a:tr>
              <a:tr h="252000">
                <a:tc>
                  <a:txBody>
                    <a:bodyPr/>
                    <a:lstStyle/>
                    <a:p>
                      <a:pPr algn="l" fontAlgn="b"/>
                      <a:r>
                        <a:rPr lang="en-GB" sz="1200" b="0" i="0" u="none" strike="noStrike" dirty="0">
                          <a:solidFill>
                            <a:srgbClr val="00B0F0"/>
                          </a:solidFill>
                          <a:effectLst/>
                          <a:latin typeface="+mn-lt"/>
                        </a:rPr>
                        <a:t>Mean Fill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fontAlgn="b"/>
                      <a:r>
                        <a:rPr lang="en-GB" sz="1200" b="0" i="0" u="none" strike="noStrike" dirty="0">
                          <a:solidFill>
                            <a:srgbClr val="000000"/>
                          </a:solidFill>
                          <a:effectLst/>
                          <a:latin typeface="+mn-lt"/>
                        </a:rPr>
                        <a:t>Temp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F0"/>
                          </a:solidFill>
                          <a:effectLst/>
                          <a:latin typeface="+mn-lt"/>
                        </a:rPr>
                        <a:t>36.94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B0F0"/>
                          </a:solidFill>
                          <a:effectLst/>
                          <a:latin typeface="+mn-lt"/>
                        </a:rPr>
                        <a:t>36.94</a:t>
                      </a:r>
                      <a:endParaRPr lang="en-GB" sz="1200" b="0" i="0" u="none" strike="noStrike" dirty="0">
                        <a:solidFill>
                          <a:srgbClr val="00B0F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B0F0"/>
                          </a:solidFill>
                          <a:effectLst/>
                          <a:latin typeface="+mn-lt"/>
                        </a:rPr>
                        <a:t>36.94</a:t>
                      </a:r>
                      <a:endParaRPr lang="en-GB" sz="1200" b="0" i="0" u="none" strike="noStrike" dirty="0">
                        <a:solidFill>
                          <a:srgbClr val="00B0F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B0F0"/>
                          </a:solidFill>
                          <a:effectLst/>
                          <a:latin typeface="+mn-lt"/>
                        </a:rPr>
                        <a:t>36.94</a:t>
                      </a:r>
                      <a:endParaRPr lang="en-GB" sz="1200" b="0" i="0" u="none" strike="noStrike" dirty="0">
                        <a:solidFill>
                          <a:srgbClr val="00B0F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B0F0"/>
                          </a:solidFill>
                          <a:effectLst/>
                          <a:latin typeface="+mn-lt"/>
                        </a:rPr>
                        <a:t>36.94</a:t>
                      </a:r>
                      <a:endParaRPr lang="en-GB" sz="1200" b="0" i="0" u="none" strike="noStrike" dirty="0">
                        <a:solidFill>
                          <a:srgbClr val="00B0F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B0F0"/>
                          </a:solidFill>
                          <a:effectLst/>
                          <a:latin typeface="+mn-lt"/>
                        </a:rPr>
                        <a:t>36.94</a:t>
                      </a:r>
                      <a:endParaRPr lang="en-GB" sz="1200" b="0" i="0" u="none" strike="noStrike" dirty="0">
                        <a:solidFill>
                          <a:srgbClr val="00B0F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B0F0"/>
                          </a:solidFill>
                          <a:effectLst/>
                          <a:latin typeface="+mn-lt"/>
                        </a:rPr>
                        <a:t>36.94</a:t>
                      </a:r>
                      <a:endParaRPr lang="en-GB" sz="1200" b="0" i="0" u="none" strike="noStrike" dirty="0">
                        <a:solidFill>
                          <a:srgbClr val="00B0F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B0F0"/>
                          </a:solidFill>
                          <a:effectLst/>
                          <a:latin typeface="+mn-lt"/>
                        </a:rPr>
                        <a:t>36.94</a:t>
                      </a:r>
                      <a:endParaRPr lang="en-GB" sz="1200" b="0" i="0" u="none" strike="noStrike" dirty="0">
                        <a:solidFill>
                          <a:srgbClr val="00B0F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B0F0"/>
                          </a:solidFill>
                          <a:effectLst/>
                          <a:latin typeface="+mn-lt"/>
                        </a:rPr>
                        <a:t>36.94</a:t>
                      </a:r>
                      <a:endParaRPr lang="en-GB" sz="1200" b="0" i="0" u="none" strike="noStrike" dirty="0">
                        <a:solidFill>
                          <a:srgbClr val="00B0F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1343200"/>
                  </a:ext>
                </a:extLst>
              </a:tr>
            </a:tbl>
          </a:graphicData>
        </a:graphic>
      </p:graphicFrame>
      <p:graphicFrame>
        <p:nvGraphicFramePr>
          <p:cNvPr id="9" name="Table 8">
            <a:extLst>
              <a:ext uri="{FF2B5EF4-FFF2-40B4-BE49-F238E27FC236}">
                <a16:creationId xmlns:a16="http://schemas.microsoft.com/office/drawing/2014/main" id="{DE56874F-6A22-4853-8927-A518A24479D8}"/>
              </a:ext>
            </a:extLst>
          </p:cNvPr>
          <p:cNvGraphicFramePr>
            <a:graphicFrameLocks noGrp="1"/>
          </p:cNvGraphicFramePr>
          <p:nvPr>
            <p:extLst>
              <p:ext uri="{D42A27DB-BD31-4B8C-83A1-F6EECF244321}">
                <p14:modId xmlns:p14="http://schemas.microsoft.com/office/powerpoint/2010/main" val="3554489430"/>
              </p:ext>
            </p:extLst>
          </p:nvPr>
        </p:nvGraphicFramePr>
        <p:xfrm>
          <a:off x="576000" y="3486555"/>
          <a:ext cx="6358205" cy="504000"/>
        </p:xfrm>
        <a:graphic>
          <a:graphicData uri="http://schemas.openxmlformats.org/drawingml/2006/table">
            <a:tbl>
              <a:tblPr/>
              <a:tblGrid>
                <a:gridCol w="809225">
                  <a:extLst>
                    <a:ext uri="{9D8B030D-6E8A-4147-A177-3AD203B41FA5}">
                      <a16:colId xmlns:a16="http://schemas.microsoft.com/office/drawing/2014/main" val="2256817879"/>
                    </a:ext>
                  </a:extLst>
                </a:gridCol>
                <a:gridCol w="462415">
                  <a:extLst>
                    <a:ext uri="{9D8B030D-6E8A-4147-A177-3AD203B41FA5}">
                      <a16:colId xmlns:a16="http://schemas.microsoft.com/office/drawing/2014/main" val="3637809062"/>
                    </a:ext>
                  </a:extLst>
                </a:gridCol>
                <a:gridCol w="462415">
                  <a:extLst>
                    <a:ext uri="{9D8B030D-6E8A-4147-A177-3AD203B41FA5}">
                      <a16:colId xmlns:a16="http://schemas.microsoft.com/office/drawing/2014/main" val="2533321941"/>
                    </a:ext>
                  </a:extLst>
                </a:gridCol>
                <a:gridCol w="462415">
                  <a:extLst>
                    <a:ext uri="{9D8B030D-6E8A-4147-A177-3AD203B41FA5}">
                      <a16:colId xmlns:a16="http://schemas.microsoft.com/office/drawing/2014/main" val="3512384633"/>
                    </a:ext>
                  </a:extLst>
                </a:gridCol>
                <a:gridCol w="462415">
                  <a:extLst>
                    <a:ext uri="{9D8B030D-6E8A-4147-A177-3AD203B41FA5}">
                      <a16:colId xmlns:a16="http://schemas.microsoft.com/office/drawing/2014/main" val="703388756"/>
                    </a:ext>
                  </a:extLst>
                </a:gridCol>
                <a:gridCol w="462415">
                  <a:extLst>
                    <a:ext uri="{9D8B030D-6E8A-4147-A177-3AD203B41FA5}">
                      <a16:colId xmlns:a16="http://schemas.microsoft.com/office/drawing/2014/main" val="2009277027"/>
                    </a:ext>
                  </a:extLst>
                </a:gridCol>
                <a:gridCol w="462415">
                  <a:extLst>
                    <a:ext uri="{9D8B030D-6E8A-4147-A177-3AD203B41FA5}">
                      <a16:colId xmlns:a16="http://schemas.microsoft.com/office/drawing/2014/main" val="799664901"/>
                    </a:ext>
                  </a:extLst>
                </a:gridCol>
                <a:gridCol w="462415">
                  <a:extLst>
                    <a:ext uri="{9D8B030D-6E8A-4147-A177-3AD203B41FA5}">
                      <a16:colId xmlns:a16="http://schemas.microsoft.com/office/drawing/2014/main" val="3003168021"/>
                    </a:ext>
                  </a:extLst>
                </a:gridCol>
                <a:gridCol w="462415">
                  <a:extLst>
                    <a:ext uri="{9D8B030D-6E8A-4147-A177-3AD203B41FA5}">
                      <a16:colId xmlns:a16="http://schemas.microsoft.com/office/drawing/2014/main" val="3441535891"/>
                    </a:ext>
                  </a:extLst>
                </a:gridCol>
                <a:gridCol w="462415">
                  <a:extLst>
                    <a:ext uri="{9D8B030D-6E8A-4147-A177-3AD203B41FA5}">
                      <a16:colId xmlns:a16="http://schemas.microsoft.com/office/drawing/2014/main" val="2963497898"/>
                    </a:ext>
                  </a:extLst>
                </a:gridCol>
                <a:gridCol w="462415">
                  <a:extLst>
                    <a:ext uri="{9D8B030D-6E8A-4147-A177-3AD203B41FA5}">
                      <a16:colId xmlns:a16="http://schemas.microsoft.com/office/drawing/2014/main" val="1886615922"/>
                    </a:ext>
                  </a:extLst>
                </a:gridCol>
                <a:gridCol w="462415">
                  <a:extLst>
                    <a:ext uri="{9D8B030D-6E8A-4147-A177-3AD203B41FA5}">
                      <a16:colId xmlns:a16="http://schemas.microsoft.com/office/drawing/2014/main" val="154966527"/>
                    </a:ext>
                  </a:extLst>
                </a:gridCol>
                <a:gridCol w="462415">
                  <a:extLst>
                    <a:ext uri="{9D8B030D-6E8A-4147-A177-3AD203B41FA5}">
                      <a16:colId xmlns:a16="http://schemas.microsoft.com/office/drawing/2014/main" val="2652813176"/>
                    </a:ext>
                  </a:extLst>
                </a:gridCol>
              </a:tblGrid>
              <a:tr h="252000">
                <a:tc>
                  <a:txBody>
                    <a:bodyPr/>
                    <a:lstStyle/>
                    <a:p>
                      <a:pPr algn="l" fontAlgn="b"/>
                      <a:r>
                        <a:rPr lang="en-GB" sz="1200" b="0" i="0" u="none" strike="noStrike" dirty="0" err="1">
                          <a:solidFill>
                            <a:srgbClr val="000000"/>
                          </a:solidFill>
                          <a:effectLst/>
                          <a:latin typeface="+mn-lt"/>
                        </a:rPr>
                        <a:t>Raw_data</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b"/>
                      <a:r>
                        <a:rPr lang="en-GB" sz="1200" b="0" i="0" u="none" strike="noStrike">
                          <a:solidFill>
                            <a:srgbClr val="000000"/>
                          </a:solidFill>
                          <a:effectLst/>
                          <a:latin typeface="+mn-lt"/>
                        </a:rPr>
                        <a:t>Temp</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kern="1200" dirty="0">
                          <a:solidFill>
                            <a:srgbClr val="000000"/>
                          </a:solidFill>
                          <a:effectLst/>
                          <a:latin typeface="+mn-lt"/>
                          <a:ea typeface="+mn-ea"/>
                          <a:cs typeface="+mn-cs"/>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3679349"/>
                  </a:ext>
                </a:extLst>
              </a:tr>
              <a:tr h="252000">
                <a:tc>
                  <a:txBody>
                    <a:bodyPr/>
                    <a:lstStyle/>
                    <a:p>
                      <a:pPr algn="l" fontAlgn="b"/>
                      <a:r>
                        <a:rPr lang="en-GB" sz="1200" b="0" i="0" u="none" strike="noStrike" dirty="0">
                          <a:solidFill>
                            <a:srgbClr val="00B0F0"/>
                          </a:solidFill>
                          <a:effectLst/>
                          <a:latin typeface="+mn-lt"/>
                        </a:rPr>
                        <a:t>KNN Fill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r>
                        <a:rPr lang="en-GB" sz="1200" b="0" i="0" u="none" strike="noStrike">
                          <a:solidFill>
                            <a:srgbClr val="000000"/>
                          </a:solidFill>
                          <a:effectLst/>
                          <a:latin typeface="+mn-lt"/>
                        </a:rPr>
                        <a:t>Temp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F0"/>
                          </a:solidFill>
                          <a:effectLst/>
                          <a:latin typeface="+mn-lt"/>
                        </a:rPr>
                        <a:t>37.13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F0"/>
                          </a:solidFill>
                          <a:effectLst/>
                          <a:latin typeface="+mn-lt"/>
                        </a:rPr>
                        <a:t>37.23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F0"/>
                          </a:solidFill>
                          <a:effectLst/>
                          <a:latin typeface="+mn-lt"/>
                        </a:rPr>
                        <a:t>37.17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F0"/>
                          </a:solidFill>
                          <a:effectLst/>
                          <a:latin typeface="+mn-lt"/>
                        </a:rPr>
                        <a:t>37.20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F0"/>
                          </a:solidFill>
                          <a:effectLst/>
                          <a:latin typeface="+mn-lt"/>
                        </a:rPr>
                        <a:t>37.22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F0"/>
                          </a:solidFill>
                          <a:effectLst/>
                          <a:latin typeface="+mn-lt"/>
                        </a:rPr>
                        <a:t>37.22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kern="1200" dirty="0">
                          <a:solidFill>
                            <a:srgbClr val="000000"/>
                          </a:solidFill>
                          <a:effectLst/>
                          <a:latin typeface="+mn-lt"/>
                          <a:ea typeface="+mn-ea"/>
                          <a:cs typeface="+mn-cs"/>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F0"/>
                          </a:solidFill>
                          <a:effectLst/>
                          <a:latin typeface="+mn-lt"/>
                        </a:rPr>
                        <a:t>37.24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F0"/>
                          </a:solidFill>
                          <a:effectLst/>
                          <a:latin typeface="+mn-lt"/>
                        </a:rPr>
                        <a:t>37.20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F0"/>
                          </a:solidFill>
                          <a:effectLst/>
                          <a:latin typeface="+mn-lt"/>
                        </a:rPr>
                        <a:t>37.21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4903436"/>
                  </a:ext>
                </a:extLst>
              </a:tr>
            </a:tbl>
          </a:graphicData>
        </a:graphic>
      </p:graphicFrame>
      <p:pic>
        <p:nvPicPr>
          <p:cNvPr id="7" name="Picture 4" descr="K Nearest Neighbours | K2 Analytics">
            <a:extLst>
              <a:ext uri="{FF2B5EF4-FFF2-40B4-BE49-F238E27FC236}">
                <a16:creationId xmlns:a16="http://schemas.microsoft.com/office/drawing/2014/main" id="{BBF6F588-5BB7-4693-A3E8-B07A5429976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8022" t="1735" r="17778" b="1203"/>
          <a:stretch/>
        </p:blipFill>
        <p:spPr bwMode="auto">
          <a:xfrm>
            <a:off x="6934200" y="1797079"/>
            <a:ext cx="1620000" cy="1611273"/>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762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57AA85-A33D-436F-A951-CFA1AD044063}"/>
              </a:ext>
            </a:extLst>
          </p:cNvPr>
          <p:cNvSpPr>
            <a:spLocks noGrp="1"/>
          </p:cNvSpPr>
          <p:nvPr>
            <p:ph idx="1"/>
          </p:nvPr>
        </p:nvSpPr>
        <p:spPr/>
        <p:txBody>
          <a:bodyPr/>
          <a:lstStyle/>
          <a:p>
            <a:r>
              <a:rPr lang="en-US" dirty="0"/>
              <a:t>Zero Filling</a:t>
            </a:r>
          </a:p>
          <a:p>
            <a:pPr lvl="1">
              <a:buFont typeface="Wingdings" panose="05000000000000000000" pitchFamily="2" charset="2"/>
              <a:buChar char="§"/>
            </a:pPr>
            <a:r>
              <a:rPr lang="en-US" dirty="0"/>
              <a:t>Replace NaN with 0</a:t>
            </a:r>
          </a:p>
          <a:p>
            <a:endParaRPr lang="en-US" dirty="0"/>
          </a:p>
          <a:p>
            <a:pPr marL="0" indent="0">
              <a:buNone/>
            </a:pPr>
            <a:endParaRPr lang="en-US" dirty="0"/>
          </a:p>
          <a:p>
            <a:pPr>
              <a:buFont typeface="Arial" panose="020B0604020202020204" pitchFamily="34" charset="0"/>
              <a:buChar char="•"/>
            </a:pPr>
            <a:r>
              <a:rPr lang="en-US" dirty="0"/>
              <a:t>Forward Filling</a:t>
            </a:r>
          </a:p>
          <a:p>
            <a:pPr lvl="1">
              <a:buFont typeface="Wingdings" panose="05000000000000000000" pitchFamily="2" charset="2"/>
              <a:buChar char="§"/>
            </a:pPr>
            <a:r>
              <a:rPr lang="en-US" dirty="0"/>
              <a:t>Fill NaN values between valid values</a:t>
            </a:r>
          </a:p>
          <a:p>
            <a:pPr lvl="1">
              <a:buFont typeface="Wingdings" panose="05000000000000000000" pitchFamily="2" charset="2"/>
              <a:buChar char="§"/>
            </a:pPr>
            <a:r>
              <a:rPr lang="en-US" dirty="0" err="1"/>
              <a:t>Remaing</a:t>
            </a:r>
            <a:r>
              <a:rPr lang="en-US" dirty="0"/>
              <a:t> </a:t>
            </a:r>
            <a:r>
              <a:rPr lang="en-US" dirty="0" err="1"/>
              <a:t>NaN</a:t>
            </a:r>
            <a:r>
              <a:rPr lang="en-US" dirty="0"/>
              <a:t> filled with Mean/Zero</a:t>
            </a:r>
          </a:p>
          <a:p>
            <a:pPr marL="0" indent="0">
              <a:buNone/>
            </a:pPr>
            <a:endParaRPr lang="en-US" dirty="0"/>
          </a:p>
        </p:txBody>
      </p:sp>
      <p:sp>
        <p:nvSpPr>
          <p:cNvPr id="3" name="Slide Number Placeholder 2">
            <a:extLst>
              <a:ext uri="{FF2B5EF4-FFF2-40B4-BE49-F238E27FC236}">
                <a16:creationId xmlns:a16="http://schemas.microsoft.com/office/drawing/2014/main" id="{72B4E283-FAEE-493A-AAEA-502A2CC31805}"/>
              </a:ext>
            </a:extLst>
          </p:cNvPr>
          <p:cNvSpPr>
            <a:spLocks noGrp="1"/>
          </p:cNvSpPr>
          <p:nvPr>
            <p:ph type="sldNum" sz="quarter" idx="12"/>
          </p:nvPr>
        </p:nvSpPr>
        <p:spPr/>
        <p:txBody>
          <a:bodyPr/>
          <a:lstStyle/>
          <a:p>
            <a:fld id="{0A297500-7527-634B-90F4-69D0994C32B4}" type="slidenum">
              <a:rPr lang="nl-NL" smtClean="0"/>
              <a:t>28</a:t>
            </a:fld>
            <a:endParaRPr lang="nl-NL" dirty="0"/>
          </a:p>
        </p:txBody>
      </p:sp>
      <p:sp>
        <p:nvSpPr>
          <p:cNvPr id="4" name="Title 3">
            <a:extLst>
              <a:ext uri="{FF2B5EF4-FFF2-40B4-BE49-F238E27FC236}">
                <a16:creationId xmlns:a16="http://schemas.microsoft.com/office/drawing/2014/main" id="{C97982CD-E71E-43B9-98E8-DA809B611AA3}"/>
              </a:ext>
            </a:extLst>
          </p:cNvPr>
          <p:cNvSpPr>
            <a:spLocks noGrp="1"/>
          </p:cNvSpPr>
          <p:nvPr>
            <p:ph type="title"/>
          </p:nvPr>
        </p:nvSpPr>
        <p:spPr>
          <a:xfrm>
            <a:off x="575400" y="207036"/>
            <a:ext cx="11041200" cy="1152000"/>
          </a:xfrm>
        </p:spPr>
        <p:txBody>
          <a:bodyPr/>
          <a:lstStyle/>
          <a:p>
            <a:r>
              <a:rPr lang="nl-BE" dirty="0" err="1"/>
              <a:t>Experiments</a:t>
            </a:r>
            <a:r>
              <a:rPr lang="nl-BE" dirty="0"/>
              <a:t> missing data </a:t>
            </a:r>
            <a:r>
              <a:rPr lang="nl-BE" dirty="0" err="1"/>
              <a:t>imputation</a:t>
            </a:r>
            <a:endParaRPr lang="en-US" dirty="0"/>
          </a:p>
        </p:txBody>
      </p:sp>
      <p:graphicFrame>
        <p:nvGraphicFramePr>
          <p:cNvPr id="6" name="Table 5">
            <a:extLst>
              <a:ext uri="{FF2B5EF4-FFF2-40B4-BE49-F238E27FC236}">
                <a16:creationId xmlns:a16="http://schemas.microsoft.com/office/drawing/2014/main" id="{2C492C65-E6CA-4612-8999-83524487AE7D}"/>
              </a:ext>
            </a:extLst>
          </p:cNvPr>
          <p:cNvGraphicFramePr>
            <a:graphicFrameLocks noGrp="1"/>
          </p:cNvGraphicFramePr>
          <p:nvPr>
            <p:extLst>
              <p:ext uri="{D42A27DB-BD31-4B8C-83A1-F6EECF244321}">
                <p14:modId xmlns:p14="http://schemas.microsoft.com/office/powerpoint/2010/main" val="3799336720"/>
              </p:ext>
            </p:extLst>
          </p:nvPr>
        </p:nvGraphicFramePr>
        <p:xfrm>
          <a:off x="8301999" y="1693575"/>
          <a:ext cx="3312000" cy="1332000"/>
        </p:xfrm>
        <a:graphic>
          <a:graphicData uri="http://schemas.openxmlformats.org/drawingml/2006/table">
            <a:tbl>
              <a:tblPr firstRow="1" firstCol="1" bandRow="1">
                <a:tableStyleId>{5C22544A-7EE6-4342-B048-85BDC9FD1C3A}</a:tableStyleId>
              </a:tblPr>
              <a:tblGrid>
                <a:gridCol w="1728000">
                  <a:extLst>
                    <a:ext uri="{9D8B030D-6E8A-4147-A177-3AD203B41FA5}">
                      <a16:colId xmlns:a16="http://schemas.microsoft.com/office/drawing/2014/main" val="2256745911"/>
                    </a:ext>
                  </a:extLst>
                </a:gridCol>
                <a:gridCol w="792000">
                  <a:extLst>
                    <a:ext uri="{9D8B030D-6E8A-4147-A177-3AD203B41FA5}">
                      <a16:colId xmlns:a16="http://schemas.microsoft.com/office/drawing/2014/main" val="2159777510"/>
                    </a:ext>
                  </a:extLst>
                </a:gridCol>
                <a:gridCol w="792000">
                  <a:extLst>
                    <a:ext uri="{9D8B030D-6E8A-4147-A177-3AD203B41FA5}">
                      <a16:colId xmlns:a16="http://schemas.microsoft.com/office/drawing/2014/main" val="2345025916"/>
                    </a:ext>
                  </a:extLst>
                </a:gridCol>
              </a:tblGrid>
              <a:tr h="324000">
                <a:tc>
                  <a:txBody>
                    <a:bodyPr/>
                    <a:lstStyle/>
                    <a:p>
                      <a:pPr marL="0" algn="l" defTabSz="914400" rtl="0" eaLnBrk="1" latinLnBrk="0" hangingPunct="1">
                        <a:lnSpc>
                          <a:spcPct val="115000"/>
                        </a:lnSpc>
                        <a:spcAft>
                          <a:spcPts val="600"/>
                        </a:spcAft>
                      </a:pPr>
                      <a:r>
                        <a:rPr lang="en-GB" sz="1400" b="1" kern="1200" dirty="0">
                          <a:solidFill>
                            <a:schemeClr val="lt1"/>
                          </a:solidFill>
                          <a:effectLst/>
                          <a:latin typeface="+mn-lt"/>
                          <a:ea typeface="+mn-ea"/>
                          <a:cs typeface="+mn-cs"/>
                        </a:rPr>
                        <a:t>Dataset size (0)</a:t>
                      </a:r>
                    </a:p>
                  </a:txBody>
                  <a:tcPr marL="67088" marR="67088" marT="0" marB="0" anchor="ctr"/>
                </a:tc>
                <a:tc>
                  <a:txBody>
                    <a:bodyPr/>
                    <a:lstStyle/>
                    <a:p>
                      <a:pPr marL="0" algn="ctr" defTabSz="914400" rtl="0" eaLnBrk="1" latinLnBrk="0" hangingPunct="1">
                        <a:lnSpc>
                          <a:spcPct val="115000"/>
                        </a:lnSpc>
                        <a:spcAft>
                          <a:spcPts val="600"/>
                        </a:spcAft>
                      </a:pPr>
                      <a:r>
                        <a:rPr lang="en-GB" sz="1400" b="1" kern="1200" dirty="0">
                          <a:solidFill>
                            <a:schemeClr val="lt1"/>
                          </a:solidFill>
                          <a:effectLst/>
                          <a:latin typeface="+mn-lt"/>
                          <a:ea typeface="+mn-ea"/>
                          <a:cs typeface="+mn-cs"/>
                        </a:rPr>
                        <a:t>5000</a:t>
                      </a:r>
                    </a:p>
                  </a:txBody>
                  <a:tcPr marL="90678" marR="90678" marT="45339" marB="45339" anchor="ctr"/>
                </a:tc>
                <a:tc>
                  <a:txBody>
                    <a:bodyPr/>
                    <a:lstStyle/>
                    <a:p>
                      <a:pPr marL="0" algn="ctr" defTabSz="914400" rtl="0" eaLnBrk="1" latinLnBrk="0" hangingPunct="1">
                        <a:lnSpc>
                          <a:spcPct val="115000"/>
                        </a:lnSpc>
                        <a:spcAft>
                          <a:spcPts val="600"/>
                        </a:spcAft>
                      </a:pPr>
                      <a:r>
                        <a:rPr lang="en-GB" sz="1400" b="1" kern="1200">
                          <a:solidFill>
                            <a:schemeClr val="lt1"/>
                          </a:solidFill>
                          <a:effectLst/>
                          <a:latin typeface="+mn-lt"/>
                          <a:ea typeface="+mn-ea"/>
                          <a:cs typeface="+mn-cs"/>
                        </a:rPr>
                        <a:t>Set_A</a:t>
                      </a:r>
                      <a:endParaRPr lang="en-GB" sz="1400" b="1" kern="1200" dirty="0">
                        <a:solidFill>
                          <a:schemeClr val="lt1"/>
                        </a:solidFill>
                        <a:effectLst/>
                        <a:latin typeface="+mn-lt"/>
                        <a:ea typeface="+mn-ea"/>
                        <a:cs typeface="+mn-cs"/>
                      </a:endParaRPr>
                    </a:p>
                  </a:txBody>
                  <a:tcPr marL="90678" marR="90678" marT="45339" marB="45339" anchor="ctr"/>
                </a:tc>
                <a:extLst>
                  <a:ext uri="{0D108BD9-81ED-4DB2-BD59-A6C34878D82A}">
                    <a16:rowId xmlns:a16="http://schemas.microsoft.com/office/drawing/2014/main" val="1436184033"/>
                  </a:ext>
                </a:extLst>
              </a:tr>
              <a:tr h="252000">
                <a:tc>
                  <a:txBody>
                    <a:bodyPr/>
                    <a:lstStyle/>
                    <a:p>
                      <a:pPr algn="just">
                        <a:lnSpc>
                          <a:spcPct val="115000"/>
                        </a:lnSpc>
                        <a:spcAft>
                          <a:spcPts val="600"/>
                        </a:spcAft>
                      </a:pPr>
                      <a:r>
                        <a:rPr lang="en-GB" sz="1400" dirty="0">
                          <a:effectLst/>
                          <a:latin typeface="+mn-lt"/>
                        </a:rPr>
                        <a:t>Classifier(s)</a:t>
                      </a:r>
                      <a:endParaRPr lang="en-GB" sz="1400" dirty="0">
                        <a:effectLst/>
                        <a:latin typeface="+mn-lt"/>
                        <a:ea typeface="SimSun" panose="02010600030101010101" pitchFamily="2" charset="-122"/>
                        <a:cs typeface="Times New Roman" panose="02020603050405020304" pitchFamily="18" charset="0"/>
                      </a:endParaRPr>
                    </a:p>
                  </a:txBody>
                  <a:tcPr marL="67088" marR="67088" marT="0" marB="0"/>
                </a:tc>
                <a:tc>
                  <a:txBody>
                    <a:bodyPr/>
                    <a:lstStyle/>
                    <a:p>
                      <a:pPr algn="ctr">
                        <a:lnSpc>
                          <a:spcPct val="115000"/>
                        </a:lnSpc>
                        <a:spcAft>
                          <a:spcPts val="600"/>
                        </a:spcAft>
                      </a:pPr>
                      <a:r>
                        <a:rPr lang="en-US" sz="1400" b="1" dirty="0">
                          <a:effectLst/>
                          <a:latin typeface="+mn-lt"/>
                        </a:rPr>
                        <a:t>DT</a:t>
                      </a:r>
                      <a:endParaRPr lang="en-GB" sz="1400" b="1" dirty="0">
                        <a:effectLst/>
                        <a:latin typeface="+mn-lt"/>
                        <a:ea typeface="SimSun" panose="02010600030101010101" pitchFamily="2" charset="-122"/>
                        <a:cs typeface="Times New Roman" panose="02020603050405020304" pitchFamily="18" charset="0"/>
                      </a:endParaRPr>
                    </a:p>
                  </a:txBody>
                  <a:tcPr marL="67088" marR="67088" marT="0" marB="0"/>
                </a:tc>
                <a:tc>
                  <a:txBody>
                    <a:bodyPr/>
                    <a:lstStyle/>
                    <a:p>
                      <a:pPr algn="ctr">
                        <a:lnSpc>
                          <a:spcPct val="115000"/>
                        </a:lnSpc>
                        <a:spcAft>
                          <a:spcPts val="600"/>
                        </a:spcAft>
                      </a:pPr>
                      <a:r>
                        <a:rPr lang="en-GB" sz="1400" b="1" dirty="0">
                          <a:effectLst/>
                          <a:latin typeface="+mn-lt"/>
                        </a:rPr>
                        <a:t>DT</a:t>
                      </a:r>
                      <a:endParaRPr lang="en-GB" sz="1400" b="1" dirty="0">
                        <a:effectLst/>
                        <a:latin typeface="+mn-lt"/>
                        <a:ea typeface="SimSun" panose="02010600030101010101" pitchFamily="2" charset="-122"/>
                        <a:cs typeface="Times New Roman" panose="02020603050405020304" pitchFamily="18" charset="0"/>
                      </a:endParaRPr>
                    </a:p>
                  </a:txBody>
                  <a:tcPr marL="67088" marR="67088" marT="0" marB="0"/>
                </a:tc>
                <a:extLst>
                  <a:ext uri="{0D108BD9-81ED-4DB2-BD59-A6C34878D82A}">
                    <a16:rowId xmlns:a16="http://schemas.microsoft.com/office/drawing/2014/main" val="2446853988"/>
                  </a:ext>
                </a:extLst>
              </a:tr>
              <a:tr h="252000">
                <a:tc>
                  <a:txBody>
                    <a:bodyPr/>
                    <a:lstStyle/>
                    <a:p>
                      <a:pPr algn="just">
                        <a:lnSpc>
                          <a:spcPct val="115000"/>
                        </a:lnSpc>
                        <a:spcAft>
                          <a:spcPts val="600"/>
                        </a:spcAft>
                      </a:pPr>
                      <a:r>
                        <a:rPr lang="en-GB" sz="1400" dirty="0" err="1">
                          <a:effectLst/>
                          <a:latin typeface="+mn-lt"/>
                        </a:rPr>
                        <a:t>UtilityScore_mean</a:t>
                      </a:r>
                      <a:endParaRPr lang="en-GB" sz="1400" dirty="0">
                        <a:effectLst/>
                        <a:latin typeface="+mn-lt"/>
                        <a:ea typeface="SimSun" panose="02010600030101010101" pitchFamily="2" charset="-122"/>
                        <a:cs typeface="Times New Roman" panose="02020603050405020304" pitchFamily="18" charset="0"/>
                      </a:endParaRPr>
                    </a:p>
                  </a:txBody>
                  <a:tcPr marL="67088" marR="67088" marT="0" marB="0"/>
                </a:tc>
                <a:tc>
                  <a:txBody>
                    <a:bodyPr/>
                    <a:lstStyle/>
                    <a:p>
                      <a:pPr algn="r">
                        <a:lnSpc>
                          <a:spcPct val="115000"/>
                        </a:lnSpc>
                        <a:spcAft>
                          <a:spcPts val="600"/>
                        </a:spcAft>
                      </a:pPr>
                      <a:r>
                        <a:rPr lang="en-GB" sz="1400" b="1" dirty="0">
                          <a:solidFill>
                            <a:srgbClr val="FF0000"/>
                          </a:solidFill>
                          <a:effectLst/>
                          <a:latin typeface="+mn-lt"/>
                        </a:rPr>
                        <a:t>0.102</a:t>
                      </a:r>
                      <a:endParaRPr lang="en-GB" sz="1400" b="1" dirty="0">
                        <a:solidFill>
                          <a:srgbClr val="FF0000"/>
                        </a:solidFill>
                        <a:effectLst/>
                        <a:latin typeface="+mn-lt"/>
                        <a:ea typeface="SimSun" panose="02010600030101010101" pitchFamily="2" charset="-122"/>
                        <a:cs typeface="Times New Roman" panose="02020603050405020304" pitchFamily="18" charset="0"/>
                      </a:endParaRPr>
                    </a:p>
                  </a:txBody>
                  <a:tcPr marL="67088" marR="67088" marT="0" marB="0"/>
                </a:tc>
                <a:tc>
                  <a:txBody>
                    <a:bodyPr/>
                    <a:lstStyle/>
                    <a:p>
                      <a:pPr algn="r">
                        <a:lnSpc>
                          <a:spcPct val="115000"/>
                        </a:lnSpc>
                        <a:spcAft>
                          <a:spcPts val="600"/>
                        </a:spcAft>
                      </a:pPr>
                      <a:r>
                        <a:rPr lang="en-GB" sz="1400" b="1" u="none" dirty="0">
                          <a:solidFill>
                            <a:srgbClr val="FF0000"/>
                          </a:solidFill>
                          <a:effectLst/>
                          <a:latin typeface="+mn-lt"/>
                        </a:rPr>
                        <a:t>0.094</a:t>
                      </a:r>
                      <a:endParaRPr lang="en-GB" sz="1400" b="1" u="none" dirty="0">
                        <a:solidFill>
                          <a:srgbClr val="FF0000"/>
                        </a:solidFill>
                        <a:effectLst/>
                        <a:latin typeface="+mn-lt"/>
                        <a:ea typeface="SimSun" panose="02010600030101010101" pitchFamily="2" charset="-122"/>
                        <a:cs typeface="Times New Roman" panose="02020603050405020304" pitchFamily="18" charset="0"/>
                      </a:endParaRPr>
                    </a:p>
                  </a:txBody>
                  <a:tcPr marL="67088" marR="67088" marT="0" marB="0"/>
                </a:tc>
                <a:extLst>
                  <a:ext uri="{0D108BD9-81ED-4DB2-BD59-A6C34878D82A}">
                    <a16:rowId xmlns:a16="http://schemas.microsoft.com/office/drawing/2014/main" val="1269160273"/>
                  </a:ext>
                </a:extLst>
              </a:tr>
              <a:tr h="252000">
                <a:tc>
                  <a:txBody>
                    <a:bodyPr/>
                    <a:lstStyle/>
                    <a:p>
                      <a:pPr algn="just">
                        <a:lnSpc>
                          <a:spcPct val="115000"/>
                        </a:lnSpc>
                        <a:spcAft>
                          <a:spcPts val="600"/>
                        </a:spcAft>
                      </a:pPr>
                      <a:r>
                        <a:rPr lang="en-GB" sz="1400">
                          <a:effectLst/>
                          <a:latin typeface="+mn-lt"/>
                        </a:rPr>
                        <a:t>UtilityScore_std</a:t>
                      </a:r>
                      <a:endParaRPr lang="en-GB" sz="1400">
                        <a:effectLst/>
                        <a:latin typeface="+mn-lt"/>
                        <a:ea typeface="SimSun" panose="02010600030101010101" pitchFamily="2" charset="-122"/>
                        <a:cs typeface="Times New Roman" panose="02020603050405020304" pitchFamily="18" charset="0"/>
                      </a:endParaRPr>
                    </a:p>
                  </a:txBody>
                  <a:tcPr marL="67088" marR="67088" marT="0" marB="0"/>
                </a:tc>
                <a:tc>
                  <a:txBody>
                    <a:bodyPr/>
                    <a:lstStyle/>
                    <a:p>
                      <a:pPr algn="r">
                        <a:lnSpc>
                          <a:spcPct val="115000"/>
                        </a:lnSpc>
                        <a:spcAft>
                          <a:spcPts val="600"/>
                        </a:spcAft>
                      </a:pPr>
                      <a:r>
                        <a:rPr lang="en-GB" sz="1400" dirty="0">
                          <a:effectLst/>
                          <a:latin typeface="+mn-lt"/>
                        </a:rPr>
                        <a:t>0.034</a:t>
                      </a:r>
                      <a:endParaRPr lang="en-GB" sz="1400" dirty="0">
                        <a:effectLst/>
                        <a:latin typeface="+mn-lt"/>
                        <a:ea typeface="SimSun" panose="02010600030101010101" pitchFamily="2" charset="-122"/>
                        <a:cs typeface="Times New Roman" panose="02020603050405020304" pitchFamily="18" charset="0"/>
                      </a:endParaRPr>
                    </a:p>
                  </a:txBody>
                  <a:tcPr marL="67088" marR="67088" marT="0" marB="0"/>
                </a:tc>
                <a:tc>
                  <a:txBody>
                    <a:bodyPr/>
                    <a:lstStyle/>
                    <a:p>
                      <a:pPr algn="r">
                        <a:lnSpc>
                          <a:spcPct val="115000"/>
                        </a:lnSpc>
                        <a:spcAft>
                          <a:spcPts val="600"/>
                        </a:spcAft>
                      </a:pPr>
                      <a:r>
                        <a:rPr lang="en-GB" sz="1400">
                          <a:effectLst/>
                          <a:latin typeface="+mn-lt"/>
                        </a:rPr>
                        <a:t>0.013</a:t>
                      </a:r>
                      <a:endParaRPr lang="en-GB" sz="1400">
                        <a:effectLst/>
                        <a:latin typeface="+mn-lt"/>
                        <a:ea typeface="SimSun" panose="02010600030101010101" pitchFamily="2" charset="-122"/>
                        <a:cs typeface="Times New Roman" panose="02020603050405020304" pitchFamily="18" charset="0"/>
                      </a:endParaRPr>
                    </a:p>
                  </a:txBody>
                  <a:tcPr marL="67088" marR="67088" marT="0" marB="0"/>
                </a:tc>
                <a:extLst>
                  <a:ext uri="{0D108BD9-81ED-4DB2-BD59-A6C34878D82A}">
                    <a16:rowId xmlns:a16="http://schemas.microsoft.com/office/drawing/2014/main" val="252625456"/>
                  </a:ext>
                </a:extLst>
              </a:tr>
              <a:tr h="252000">
                <a:tc>
                  <a:txBody>
                    <a:bodyPr/>
                    <a:lstStyle/>
                    <a:p>
                      <a:pPr algn="just">
                        <a:lnSpc>
                          <a:spcPct val="115000"/>
                        </a:lnSpc>
                        <a:spcAft>
                          <a:spcPts val="600"/>
                        </a:spcAft>
                      </a:pPr>
                      <a:r>
                        <a:rPr lang="en-GB" sz="1400" dirty="0">
                          <a:effectLst/>
                          <a:latin typeface="+mn-lt"/>
                        </a:rPr>
                        <a:t>Total time (sec)</a:t>
                      </a:r>
                      <a:endParaRPr lang="en-GB" sz="1400" dirty="0">
                        <a:effectLst/>
                        <a:latin typeface="+mn-lt"/>
                        <a:ea typeface="SimSun" panose="02010600030101010101" pitchFamily="2" charset="-122"/>
                        <a:cs typeface="Times New Roman" panose="02020603050405020304" pitchFamily="18" charset="0"/>
                      </a:endParaRPr>
                    </a:p>
                  </a:txBody>
                  <a:tcPr marL="67088" marR="67088" marT="0" marB="0"/>
                </a:tc>
                <a:tc>
                  <a:txBody>
                    <a:bodyPr/>
                    <a:lstStyle/>
                    <a:p>
                      <a:pPr algn="r">
                        <a:lnSpc>
                          <a:spcPct val="115000"/>
                        </a:lnSpc>
                        <a:spcAft>
                          <a:spcPts val="600"/>
                        </a:spcAft>
                      </a:pPr>
                      <a:r>
                        <a:rPr lang="en-GB" sz="1400" dirty="0">
                          <a:effectLst/>
                          <a:latin typeface="+mn-lt"/>
                        </a:rPr>
                        <a:t>100.070</a:t>
                      </a:r>
                      <a:endParaRPr lang="en-GB" sz="1400" dirty="0">
                        <a:effectLst/>
                        <a:latin typeface="+mn-lt"/>
                        <a:ea typeface="SimSun" panose="02010600030101010101" pitchFamily="2" charset="-122"/>
                        <a:cs typeface="Times New Roman" panose="02020603050405020304" pitchFamily="18" charset="0"/>
                      </a:endParaRPr>
                    </a:p>
                  </a:txBody>
                  <a:tcPr marL="67088" marR="67088" marT="0" marB="0"/>
                </a:tc>
                <a:tc>
                  <a:txBody>
                    <a:bodyPr/>
                    <a:lstStyle/>
                    <a:p>
                      <a:pPr algn="r">
                        <a:lnSpc>
                          <a:spcPct val="115000"/>
                        </a:lnSpc>
                        <a:spcAft>
                          <a:spcPts val="600"/>
                        </a:spcAft>
                      </a:pPr>
                      <a:r>
                        <a:rPr lang="en-GB" sz="1400" dirty="0">
                          <a:effectLst/>
                          <a:latin typeface="+mn-lt"/>
                        </a:rPr>
                        <a:t>398.900</a:t>
                      </a:r>
                      <a:endParaRPr lang="en-GB" sz="1400" dirty="0">
                        <a:effectLst/>
                        <a:latin typeface="+mn-lt"/>
                        <a:ea typeface="SimSun" panose="02010600030101010101" pitchFamily="2" charset="-122"/>
                        <a:cs typeface="Times New Roman" panose="02020603050405020304" pitchFamily="18" charset="0"/>
                      </a:endParaRPr>
                    </a:p>
                  </a:txBody>
                  <a:tcPr marL="67088" marR="67088" marT="0" marB="0"/>
                </a:tc>
                <a:extLst>
                  <a:ext uri="{0D108BD9-81ED-4DB2-BD59-A6C34878D82A}">
                    <a16:rowId xmlns:a16="http://schemas.microsoft.com/office/drawing/2014/main" val="866805664"/>
                  </a:ext>
                </a:extLst>
              </a:tr>
            </a:tbl>
          </a:graphicData>
        </a:graphic>
      </p:graphicFrame>
      <p:graphicFrame>
        <p:nvGraphicFramePr>
          <p:cNvPr id="10" name="Content Placeholder 4">
            <a:extLst>
              <a:ext uri="{FF2B5EF4-FFF2-40B4-BE49-F238E27FC236}">
                <a16:creationId xmlns:a16="http://schemas.microsoft.com/office/drawing/2014/main" id="{4FCE464B-2376-432D-A49A-3585F2266429}"/>
              </a:ext>
            </a:extLst>
          </p:cNvPr>
          <p:cNvGraphicFramePr>
            <a:graphicFrameLocks/>
          </p:cNvGraphicFramePr>
          <p:nvPr>
            <p:extLst>
              <p:ext uri="{D42A27DB-BD31-4B8C-83A1-F6EECF244321}">
                <p14:modId xmlns:p14="http://schemas.microsoft.com/office/powerpoint/2010/main" val="371892688"/>
              </p:ext>
            </p:extLst>
          </p:nvPr>
        </p:nvGraphicFramePr>
        <p:xfrm>
          <a:off x="8019340" y="3826539"/>
          <a:ext cx="3564000" cy="1656000"/>
        </p:xfrm>
        <a:graphic>
          <a:graphicData uri="http://schemas.openxmlformats.org/drawingml/2006/table">
            <a:tbl>
              <a:tblPr firstRow="1" firstCol="1" bandRow="1">
                <a:tableStyleId>{5C22544A-7EE6-4342-B048-85BDC9FD1C3A}</a:tableStyleId>
              </a:tblPr>
              <a:tblGrid>
                <a:gridCol w="1692000">
                  <a:extLst>
                    <a:ext uri="{9D8B030D-6E8A-4147-A177-3AD203B41FA5}">
                      <a16:colId xmlns:a16="http://schemas.microsoft.com/office/drawing/2014/main" val="4287171869"/>
                    </a:ext>
                  </a:extLst>
                </a:gridCol>
                <a:gridCol w="1080000">
                  <a:extLst>
                    <a:ext uri="{9D8B030D-6E8A-4147-A177-3AD203B41FA5}">
                      <a16:colId xmlns:a16="http://schemas.microsoft.com/office/drawing/2014/main" val="4070281362"/>
                    </a:ext>
                  </a:extLst>
                </a:gridCol>
                <a:gridCol w="792000">
                  <a:extLst>
                    <a:ext uri="{9D8B030D-6E8A-4147-A177-3AD203B41FA5}">
                      <a16:colId xmlns:a16="http://schemas.microsoft.com/office/drawing/2014/main" val="490502392"/>
                    </a:ext>
                  </a:extLst>
                </a:gridCol>
              </a:tblGrid>
              <a:tr h="360000">
                <a:tc>
                  <a:txBody>
                    <a:bodyPr/>
                    <a:lstStyle/>
                    <a:p>
                      <a:pPr algn="ctr">
                        <a:lnSpc>
                          <a:spcPct val="115000"/>
                        </a:lnSpc>
                        <a:spcAft>
                          <a:spcPts val="600"/>
                        </a:spcAft>
                      </a:pPr>
                      <a:r>
                        <a:rPr lang="nl-BE" sz="1400" dirty="0">
                          <a:effectLst/>
                        </a:rPr>
                        <a:t> </a:t>
                      </a:r>
                      <a:endParaRPr lang="en-GB" sz="1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15000"/>
                        </a:lnSpc>
                        <a:spcAft>
                          <a:spcPts val="600"/>
                        </a:spcAft>
                      </a:pPr>
                      <a:r>
                        <a:rPr lang="nl-BE" sz="1400" dirty="0" err="1">
                          <a:effectLst/>
                        </a:rPr>
                        <a:t>FFIL_mean</a:t>
                      </a:r>
                      <a:endParaRPr lang="en-GB" sz="1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algn="ctr">
                        <a:lnSpc>
                          <a:spcPct val="115000"/>
                        </a:lnSpc>
                        <a:spcAft>
                          <a:spcPts val="600"/>
                        </a:spcAft>
                      </a:pPr>
                      <a:r>
                        <a:rPr lang="nl-BE" sz="1400" dirty="0">
                          <a:effectLst/>
                        </a:rPr>
                        <a:t>FFIL_0</a:t>
                      </a:r>
                      <a:endParaRPr lang="en-GB" sz="1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413390162"/>
                  </a:ext>
                </a:extLst>
              </a:tr>
              <a:tr h="288000">
                <a:tc>
                  <a:txBody>
                    <a:bodyPr/>
                    <a:lstStyle/>
                    <a:p>
                      <a:pPr algn="l">
                        <a:lnSpc>
                          <a:spcPct val="115000"/>
                        </a:lnSpc>
                        <a:spcAft>
                          <a:spcPts val="600"/>
                        </a:spcAft>
                      </a:pPr>
                      <a:r>
                        <a:rPr lang="nl-BE" sz="1400" dirty="0">
                          <a:effectLst/>
                        </a:rPr>
                        <a:t>Dataset </a:t>
                      </a:r>
                      <a:r>
                        <a:rPr lang="nl-BE" sz="1400" dirty="0" err="1">
                          <a:effectLst/>
                        </a:rPr>
                        <a:t>size</a:t>
                      </a:r>
                      <a:endParaRPr lang="en-GB" sz="1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spcAft>
                          <a:spcPts val="600"/>
                        </a:spcAft>
                      </a:pPr>
                      <a:r>
                        <a:rPr lang="nl-BE" sz="1400" b="1" dirty="0" err="1">
                          <a:effectLst/>
                        </a:rPr>
                        <a:t>Set_A</a:t>
                      </a:r>
                      <a:endParaRPr lang="en-GB" sz="14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spcAft>
                          <a:spcPts val="600"/>
                        </a:spcAft>
                      </a:pPr>
                      <a:r>
                        <a:rPr lang="nl-BE" sz="1400" b="1">
                          <a:effectLst/>
                        </a:rPr>
                        <a:t>Set_A</a:t>
                      </a:r>
                      <a:endParaRPr lang="en-GB" sz="14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448974633"/>
                  </a:ext>
                </a:extLst>
              </a:tr>
              <a:tr h="252000">
                <a:tc>
                  <a:txBody>
                    <a:bodyPr/>
                    <a:lstStyle/>
                    <a:p>
                      <a:pPr algn="just">
                        <a:lnSpc>
                          <a:spcPct val="115000"/>
                        </a:lnSpc>
                        <a:spcAft>
                          <a:spcPts val="600"/>
                        </a:spcAft>
                      </a:pPr>
                      <a:r>
                        <a:rPr lang="nl-BE" sz="1400" dirty="0">
                          <a:effectLst/>
                        </a:rPr>
                        <a:t>Classifier(s)</a:t>
                      </a:r>
                      <a:endParaRPr lang="en-GB" sz="1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spcAft>
                          <a:spcPts val="600"/>
                        </a:spcAft>
                      </a:pPr>
                      <a:r>
                        <a:rPr lang="nl-BE" sz="1400" b="1" dirty="0">
                          <a:effectLst/>
                        </a:rPr>
                        <a:t>DT</a:t>
                      </a:r>
                      <a:endParaRPr lang="en-GB" sz="14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15000"/>
                        </a:lnSpc>
                        <a:spcAft>
                          <a:spcPts val="600"/>
                        </a:spcAft>
                      </a:pPr>
                      <a:r>
                        <a:rPr lang="nl-BE" sz="1400" b="1" dirty="0">
                          <a:effectLst/>
                        </a:rPr>
                        <a:t>DT</a:t>
                      </a:r>
                      <a:endParaRPr lang="en-GB" sz="14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97336206"/>
                  </a:ext>
                </a:extLst>
              </a:tr>
              <a:tr h="252000">
                <a:tc>
                  <a:txBody>
                    <a:bodyPr/>
                    <a:lstStyle/>
                    <a:p>
                      <a:pPr algn="just">
                        <a:lnSpc>
                          <a:spcPct val="115000"/>
                        </a:lnSpc>
                        <a:spcAft>
                          <a:spcPts val="600"/>
                        </a:spcAft>
                      </a:pPr>
                      <a:r>
                        <a:rPr lang="nl-BE" sz="1400" dirty="0" err="1">
                          <a:effectLst/>
                        </a:rPr>
                        <a:t>UtilityScore_mean</a:t>
                      </a:r>
                      <a:endParaRPr lang="en-GB" sz="1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lnSpc>
                          <a:spcPct val="115000"/>
                        </a:lnSpc>
                        <a:spcAft>
                          <a:spcPts val="600"/>
                        </a:spcAft>
                      </a:pPr>
                      <a:r>
                        <a:rPr lang="nl-BE" sz="1400" b="1" dirty="0">
                          <a:solidFill>
                            <a:srgbClr val="FF0000"/>
                          </a:solidFill>
                          <a:effectLst/>
                        </a:rPr>
                        <a:t>0.088</a:t>
                      </a:r>
                      <a:endParaRPr lang="en-GB" sz="1400" b="1"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lnSpc>
                          <a:spcPct val="115000"/>
                        </a:lnSpc>
                        <a:spcAft>
                          <a:spcPts val="600"/>
                        </a:spcAft>
                      </a:pPr>
                      <a:r>
                        <a:rPr lang="nl-BE" sz="1400" b="1" dirty="0">
                          <a:solidFill>
                            <a:srgbClr val="FF0000"/>
                          </a:solidFill>
                          <a:effectLst/>
                        </a:rPr>
                        <a:t>0.050</a:t>
                      </a:r>
                      <a:endParaRPr lang="en-GB" sz="1400" b="1" dirty="0">
                        <a:solidFill>
                          <a:srgbClr val="FF0000"/>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634679423"/>
                  </a:ext>
                </a:extLst>
              </a:tr>
              <a:tr h="252000">
                <a:tc>
                  <a:txBody>
                    <a:bodyPr/>
                    <a:lstStyle/>
                    <a:p>
                      <a:pPr algn="just">
                        <a:lnSpc>
                          <a:spcPct val="115000"/>
                        </a:lnSpc>
                        <a:spcAft>
                          <a:spcPts val="600"/>
                        </a:spcAft>
                      </a:pPr>
                      <a:r>
                        <a:rPr lang="nl-BE" sz="1400">
                          <a:effectLst/>
                        </a:rPr>
                        <a:t>UtilityScore_std</a:t>
                      </a:r>
                      <a:endParaRPr lang="en-GB" sz="1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lnSpc>
                          <a:spcPct val="115000"/>
                        </a:lnSpc>
                        <a:spcAft>
                          <a:spcPts val="600"/>
                        </a:spcAft>
                      </a:pPr>
                      <a:r>
                        <a:rPr lang="nl-BE" sz="1400" dirty="0">
                          <a:effectLst/>
                        </a:rPr>
                        <a:t>0.016</a:t>
                      </a:r>
                      <a:endParaRPr lang="en-GB" sz="1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lnSpc>
                          <a:spcPct val="115000"/>
                        </a:lnSpc>
                        <a:spcAft>
                          <a:spcPts val="600"/>
                        </a:spcAft>
                      </a:pPr>
                      <a:r>
                        <a:rPr lang="nl-BE" sz="1400">
                          <a:effectLst/>
                        </a:rPr>
                        <a:t>0.029</a:t>
                      </a:r>
                      <a:endParaRPr lang="en-GB" sz="14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231559201"/>
                  </a:ext>
                </a:extLst>
              </a:tr>
              <a:tr h="252000">
                <a:tc>
                  <a:txBody>
                    <a:bodyPr/>
                    <a:lstStyle/>
                    <a:p>
                      <a:pPr algn="just">
                        <a:lnSpc>
                          <a:spcPct val="115000"/>
                        </a:lnSpc>
                        <a:spcAft>
                          <a:spcPts val="600"/>
                        </a:spcAft>
                      </a:pPr>
                      <a:r>
                        <a:rPr lang="nl-BE" sz="1400" dirty="0">
                          <a:effectLst/>
                        </a:rPr>
                        <a:t>Total time (sec)</a:t>
                      </a:r>
                      <a:endParaRPr lang="en-GB" sz="1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lnSpc>
                          <a:spcPct val="115000"/>
                        </a:lnSpc>
                        <a:spcAft>
                          <a:spcPts val="600"/>
                        </a:spcAft>
                      </a:pPr>
                      <a:r>
                        <a:rPr lang="nl-BE" sz="1400" dirty="0">
                          <a:effectLst/>
                        </a:rPr>
                        <a:t>1313.90</a:t>
                      </a:r>
                      <a:endParaRPr lang="en-GB" sz="1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r">
                        <a:lnSpc>
                          <a:spcPct val="115000"/>
                        </a:lnSpc>
                        <a:spcAft>
                          <a:spcPts val="600"/>
                        </a:spcAft>
                      </a:pPr>
                      <a:r>
                        <a:rPr lang="nl-BE" sz="1400" dirty="0">
                          <a:effectLst/>
                        </a:rPr>
                        <a:t>1283.56</a:t>
                      </a:r>
                      <a:endParaRPr lang="en-GB" sz="1400"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530966107"/>
                  </a:ext>
                </a:extLst>
              </a:tr>
            </a:tbl>
          </a:graphicData>
        </a:graphic>
      </p:graphicFrame>
      <p:graphicFrame>
        <p:nvGraphicFramePr>
          <p:cNvPr id="9" name="Table 8">
            <a:extLst>
              <a:ext uri="{FF2B5EF4-FFF2-40B4-BE49-F238E27FC236}">
                <a16:creationId xmlns:a16="http://schemas.microsoft.com/office/drawing/2014/main" id="{7A8342EA-141D-43AC-99AB-E80592C4DBC3}"/>
              </a:ext>
            </a:extLst>
          </p:cNvPr>
          <p:cNvGraphicFramePr>
            <a:graphicFrameLocks noGrp="1"/>
          </p:cNvGraphicFramePr>
          <p:nvPr>
            <p:extLst>
              <p:ext uri="{D42A27DB-BD31-4B8C-83A1-F6EECF244321}">
                <p14:modId xmlns:p14="http://schemas.microsoft.com/office/powerpoint/2010/main" val="3015497356"/>
              </p:ext>
            </p:extLst>
          </p:nvPr>
        </p:nvGraphicFramePr>
        <p:xfrm>
          <a:off x="608660" y="4991449"/>
          <a:ext cx="6444000" cy="756000"/>
        </p:xfrm>
        <a:graphic>
          <a:graphicData uri="http://schemas.openxmlformats.org/drawingml/2006/table">
            <a:tbl>
              <a:tblPr/>
              <a:tblGrid>
                <a:gridCol w="864000">
                  <a:extLst>
                    <a:ext uri="{9D8B030D-6E8A-4147-A177-3AD203B41FA5}">
                      <a16:colId xmlns:a16="http://schemas.microsoft.com/office/drawing/2014/main" val="1861719163"/>
                    </a:ext>
                  </a:extLst>
                </a:gridCol>
                <a:gridCol w="432000">
                  <a:extLst>
                    <a:ext uri="{9D8B030D-6E8A-4147-A177-3AD203B41FA5}">
                      <a16:colId xmlns:a16="http://schemas.microsoft.com/office/drawing/2014/main" val="887873138"/>
                    </a:ext>
                  </a:extLst>
                </a:gridCol>
                <a:gridCol w="468000">
                  <a:extLst>
                    <a:ext uri="{9D8B030D-6E8A-4147-A177-3AD203B41FA5}">
                      <a16:colId xmlns:a16="http://schemas.microsoft.com/office/drawing/2014/main" val="4166933916"/>
                    </a:ext>
                  </a:extLst>
                </a:gridCol>
                <a:gridCol w="468000">
                  <a:extLst>
                    <a:ext uri="{9D8B030D-6E8A-4147-A177-3AD203B41FA5}">
                      <a16:colId xmlns:a16="http://schemas.microsoft.com/office/drawing/2014/main" val="4024784849"/>
                    </a:ext>
                  </a:extLst>
                </a:gridCol>
                <a:gridCol w="468000">
                  <a:extLst>
                    <a:ext uri="{9D8B030D-6E8A-4147-A177-3AD203B41FA5}">
                      <a16:colId xmlns:a16="http://schemas.microsoft.com/office/drawing/2014/main" val="3499855025"/>
                    </a:ext>
                  </a:extLst>
                </a:gridCol>
                <a:gridCol w="468000">
                  <a:extLst>
                    <a:ext uri="{9D8B030D-6E8A-4147-A177-3AD203B41FA5}">
                      <a16:colId xmlns:a16="http://schemas.microsoft.com/office/drawing/2014/main" val="175337209"/>
                    </a:ext>
                  </a:extLst>
                </a:gridCol>
                <a:gridCol w="468000">
                  <a:extLst>
                    <a:ext uri="{9D8B030D-6E8A-4147-A177-3AD203B41FA5}">
                      <a16:colId xmlns:a16="http://schemas.microsoft.com/office/drawing/2014/main" val="3974905700"/>
                    </a:ext>
                  </a:extLst>
                </a:gridCol>
                <a:gridCol w="468000">
                  <a:extLst>
                    <a:ext uri="{9D8B030D-6E8A-4147-A177-3AD203B41FA5}">
                      <a16:colId xmlns:a16="http://schemas.microsoft.com/office/drawing/2014/main" val="69830179"/>
                    </a:ext>
                  </a:extLst>
                </a:gridCol>
                <a:gridCol w="468000">
                  <a:extLst>
                    <a:ext uri="{9D8B030D-6E8A-4147-A177-3AD203B41FA5}">
                      <a16:colId xmlns:a16="http://schemas.microsoft.com/office/drawing/2014/main" val="3370116831"/>
                    </a:ext>
                  </a:extLst>
                </a:gridCol>
                <a:gridCol w="468000">
                  <a:extLst>
                    <a:ext uri="{9D8B030D-6E8A-4147-A177-3AD203B41FA5}">
                      <a16:colId xmlns:a16="http://schemas.microsoft.com/office/drawing/2014/main" val="2186227232"/>
                    </a:ext>
                  </a:extLst>
                </a:gridCol>
                <a:gridCol w="468000">
                  <a:extLst>
                    <a:ext uri="{9D8B030D-6E8A-4147-A177-3AD203B41FA5}">
                      <a16:colId xmlns:a16="http://schemas.microsoft.com/office/drawing/2014/main" val="1943696373"/>
                    </a:ext>
                  </a:extLst>
                </a:gridCol>
                <a:gridCol w="468000">
                  <a:extLst>
                    <a:ext uri="{9D8B030D-6E8A-4147-A177-3AD203B41FA5}">
                      <a16:colId xmlns:a16="http://schemas.microsoft.com/office/drawing/2014/main" val="1661187442"/>
                    </a:ext>
                  </a:extLst>
                </a:gridCol>
                <a:gridCol w="468000">
                  <a:extLst>
                    <a:ext uri="{9D8B030D-6E8A-4147-A177-3AD203B41FA5}">
                      <a16:colId xmlns:a16="http://schemas.microsoft.com/office/drawing/2014/main" val="3129728139"/>
                    </a:ext>
                  </a:extLst>
                </a:gridCol>
              </a:tblGrid>
              <a:tr h="252000">
                <a:tc>
                  <a:txBody>
                    <a:bodyPr/>
                    <a:lstStyle/>
                    <a:p>
                      <a:pPr algn="l" fontAlgn="b"/>
                      <a:r>
                        <a:rPr lang="nl-BE" sz="1200" b="0" i="0" u="none" strike="noStrike" dirty="0" err="1">
                          <a:solidFill>
                            <a:srgbClr val="000000"/>
                          </a:solidFill>
                          <a:effectLst/>
                          <a:latin typeface="+mn-lt"/>
                        </a:rPr>
                        <a:t>Raw_data</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algn="ctr" fontAlgn="b"/>
                      <a:r>
                        <a:rPr lang="en-GB" sz="1200" b="0" i="0" u="none" strike="noStrike" kern="1200" dirty="0">
                          <a:solidFill>
                            <a:srgbClr val="000000"/>
                          </a:solidFill>
                          <a:effectLst/>
                          <a:latin typeface="+mn-lt"/>
                          <a:ea typeface="+mn-ea"/>
                          <a:cs typeface="+mn-cs"/>
                        </a:rPr>
                        <a:t>Temp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6114712"/>
                  </a:ext>
                </a:extLst>
              </a:tr>
              <a:tr h="252000">
                <a:tc>
                  <a:txBody>
                    <a:bodyPr/>
                    <a:lstStyle/>
                    <a:p>
                      <a:pPr algn="l" fontAlgn="b"/>
                      <a:r>
                        <a:rPr lang="en-GB" sz="1200" b="0" i="0" u="none" strike="noStrike" dirty="0">
                          <a:solidFill>
                            <a:srgbClr val="00B0F0"/>
                          </a:solidFill>
                          <a:effectLst/>
                          <a:latin typeface="+mn-lt"/>
                        </a:rPr>
                        <a:t>FFIL_0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fontAlgn="b"/>
                      <a:endParaRPr lang="en-GB" sz="1100" b="0" i="0" u="none" strike="noStrike" dirty="0">
                        <a:solidFill>
                          <a:srgbClr val="000000"/>
                        </a:solidFill>
                        <a:effectLst/>
                        <a:latin typeface="+mn-lt"/>
                      </a:endParaRPr>
                    </a:p>
                  </a:txBody>
                  <a:tcPr marL="9525" marR="9525" marT="9525" marB="0" anchor="b">
                    <a:lnL>
                      <a:noFill/>
                    </a:lnL>
                    <a:lnR>
                      <a:noFill/>
                    </a:lnR>
                    <a:lnT>
                      <a:noFill/>
                    </a:lnT>
                    <a:lnB>
                      <a:noFill/>
                    </a:lnB>
                  </a:tcPr>
                </a:tc>
                <a:tc>
                  <a:txBody>
                    <a:bodyPr/>
                    <a:lstStyle/>
                    <a:p>
                      <a:pPr algn="ctr" fontAlgn="b"/>
                      <a:r>
                        <a:rPr lang="en-GB" sz="1200" b="0" i="0" u="none" strike="noStrike" dirty="0">
                          <a:solidFill>
                            <a:srgbClr val="00B0F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00B0F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00B0F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00B0F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00B0F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00B0F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00B0F0"/>
                          </a:solidFill>
                          <a:effectLst/>
                          <a:latin typeface="+mn-lt"/>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00B0F0"/>
                          </a:solidFill>
                          <a:effectLst/>
                          <a:latin typeface="+mn-lt"/>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00B0F0"/>
                          </a:solidFill>
                          <a:effectLst/>
                          <a:latin typeface="+mn-lt"/>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60851083"/>
                  </a:ext>
                </a:extLst>
              </a:tr>
              <a:tr h="252000">
                <a:tc>
                  <a:txBody>
                    <a:bodyPr/>
                    <a:lstStyle/>
                    <a:p>
                      <a:pPr algn="l" fontAlgn="b"/>
                      <a:r>
                        <a:rPr lang="en-GB" sz="1200" b="0" i="0" u="none" strike="noStrike" dirty="0" err="1">
                          <a:solidFill>
                            <a:srgbClr val="C00000"/>
                          </a:solidFill>
                          <a:effectLst/>
                          <a:latin typeface="+mn-lt"/>
                        </a:rPr>
                        <a:t>FFIL_mean</a:t>
                      </a:r>
                      <a:endParaRPr lang="en-GB" sz="1200" b="0" i="0" u="none" strike="noStrike" dirty="0">
                        <a:solidFill>
                          <a:srgbClr val="C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fontAlgn="b"/>
                      <a:endParaRPr lang="en-GB" sz="1100" b="0" i="0" u="none" strike="noStrike" dirty="0">
                        <a:solidFill>
                          <a:srgbClr val="000000"/>
                        </a:solidFill>
                        <a:effectLst/>
                        <a:latin typeface="+mn-lt"/>
                      </a:endParaRPr>
                    </a:p>
                  </a:txBody>
                  <a:tcPr marL="9525" marR="9525" marT="9525" marB="0" anchor="b">
                    <a:lnL>
                      <a:noFill/>
                    </a:lnL>
                    <a:lnR>
                      <a:noFill/>
                    </a:lnR>
                    <a:lnT>
                      <a:noFill/>
                    </a:lnT>
                    <a:lnB>
                      <a:noFill/>
                    </a:lnB>
                  </a:tcPr>
                </a:tc>
                <a:tc>
                  <a:txBody>
                    <a:bodyPr/>
                    <a:lstStyle/>
                    <a:p>
                      <a:pPr algn="ctr" fontAlgn="b"/>
                      <a:r>
                        <a:rPr lang="en-GB" sz="1200" b="0" i="0" u="none" strike="noStrike">
                          <a:solidFill>
                            <a:srgbClr val="C00000"/>
                          </a:solidFill>
                          <a:effectLst/>
                          <a:latin typeface="+mn-lt"/>
                        </a:rPr>
                        <a:t>36.78</a:t>
                      </a:r>
                      <a:endParaRPr lang="en-GB" sz="1200" b="0" i="0" u="none" strike="noStrike" dirty="0">
                        <a:solidFill>
                          <a:srgbClr val="C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C00000"/>
                          </a:solidFill>
                          <a:effectLst/>
                          <a:latin typeface="+mn-lt"/>
                        </a:rPr>
                        <a:t>36.78</a:t>
                      </a:r>
                      <a:endParaRPr lang="en-GB" sz="1200" b="0" i="0" u="none" strike="noStrike" dirty="0">
                        <a:solidFill>
                          <a:srgbClr val="C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C00000"/>
                          </a:solidFill>
                          <a:effectLst/>
                          <a:latin typeface="+mn-lt"/>
                        </a:rPr>
                        <a:t>36.78</a:t>
                      </a:r>
                      <a:endParaRPr lang="en-GB" sz="1200" b="0" i="0" u="none" strike="noStrike" dirty="0">
                        <a:solidFill>
                          <a:srgbClr val="C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a:solidFill>
                            <a:srgbClr val="C00000"/>
                          </a:solidFill>
                          <a:effectLst/>
                          <a:latin typeface="+mn-lt"/>
                        </a:rPr>
                        <a:t>36.78</a:t>
                      </a:r>
                      <a:endParaRPr lang="en-GB" sz="1200" b="0" i="0" u="none" strike="noStrike" dirty="0">
                        <a:solidFill>
                          <a:srgbClr val="C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C00000"/>
                          </a:solidFill>
                          <a:effectLst/>
                          <a:latin typeface="+mn-lt"/>
                        </a:rPr>
                        <a:t>36.78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C00000"/>
                          </a:solidFill>
                          <a:effectLst/>
                          <a:latin typeface="+mn-lt"/>
                        </a:rPr>
                        <a:t>36.78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C00000"/>
                          </a:solidFill>
                          <a:effectLst/>
                          <a:latin typeface="+mn-lt"/>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C00000"/>
                          </a:solidFill>
                          <a:effectLst/>
                          <a:latin typeface="+mn-lt"/>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GB" sz="1200" b="0" i="0" u="none" strike="noStrike" dirty="0">
                          <a:solidFill>
                            <a:srgbClr val="C00000"/>
                          </a:solidFill>
                          <a:effectLst/>
                          <a:latin typeface="+mn-lt"/>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7373397"/>
                  </a:ext>
                </a:extLst>
              </a:tr>
            </a:tbl>
          </a:graphicData>
        </a:graphic>
      </p:graphicFrame>
      <p:graphicFrame>
        <p:nvGraphicFramePr>
          <p:cNvPr id="7" name="Table 6">
            <a:extLst>
              <a:ext uri="{FF2B5EF4-FFF2-40B4-BE49-F238E27FC236}">
                <a16:creationId xmlns:a16="http://schemas.microsoft.com/office/drawing/2014/main" id="{C8A5FF12-6DEF-4FCA-86BD-8A75A5FC1004}"/>
              </a:ext>
            </a:extLst>
          </p:cNvPr>
          <p:cNvGraphicFramePr>
            <a:graphicFrameLocks noGrp="1"/>
          </p:cNvGraphicFramePr>
          <p:nvPr>
            <p:extLst>
              <p:ext uri="{D42A27DB-BD31-4B8C-83A1-F6EECF244321}">
                <p14:modId xmlns:p14="http://schemas.microsoft.com/office/powerpoint/2010/main" val="1689887231"/>
              </p:ext>
            </p:extLst>
          </p:nvPr>
        </p:nvGraphicFramePr>
        <p:xfrm>
          <a:off x="574800" y="2812202"/>
          <a:ext cx="6477859" cy="504000"/>
        </p:xfrm>
        <a:graphic>
          <a:graphicData uri="http://schemas.openxmlformats.org/drawingml/2006/table">
            <a:tbl>
              <a:tblPr/>
              <a:tblGrid>
                <a:gridCol w="824455">
                  <a:extLst>
                    <a:ext uri="{9D8B030D-6E8A-4147-A177-3AD203B41FA5}">
                      <a16:colId xmlns:a16="http://schemas.microsoft.com/office/drawing/2014/main" val="2640715868"/>
                    </a:ext>
                  </a:extLst>
                </a:gridCol>
                <a:gridCol w="471117">
                  <a:extLst>
                    <a:ext uri="{9D8B030D-6E8A-4147-A177-3AD203B41FA5}">
                      <a16:colId xmlns:a16="http://schemas.microsoft.com/office/drawing/2014/main" val="2076310092"/>
                    </a:ext>
                  </a:extLst>
                </a:gridCol>
                <a:gridCol w="471117">
                  <a:extLst>
                    <a:ext uri="{9D8B030D-6E8A-4147-A177-3AD203B41FA5}">
                      <a16:colId xmlns:a16="http://schemas.microsoft.com/office/drawing/2014/main" val="132361100"/>
                    </a:ext>
                  </a:extLst>
                </a:gridCol>
                <a:gridCol w="471117">
                  <a:extLst>
                    <a:ext uri="{9D8B030D-6E8A-4147-A177-3AD203B41FA5}">
                      <a16:colId xmlns:a16="http://schemas.microsoft.com/office/drawing/2014/main" val="2902634260"/>
                    </a:ext>
                  </a:extLst>
                </a:gridCol>
                <a:gridCol w="471117">
                  <a:extLst>
                    <a:ext uri="{9D8B030D-6E8A-4147-A177-3AD203B41FA5}">
                      <a16:colId xmlns:a16="http://schemas.microsoft.com/office/drawing/2014/main" val="4245398857"/>
                    </a:ext>
                  </a:extLst>
                </a:gridCol>
                <a:gridCol w="471117">
                  <a:extLst>
                    <a:ext uri="{9D8B030D-6E8A-4147-A177-3AD203B41FA5}">
                      <a16:colId xmlns:a16="http://schemas.microsoft.com/office/drawing/2014/main" val="4106497185"/>
                    </a:ext>
                  </a:extLst>
                </a:gridCol>
                <a:gridCol w="471117">
                  <a:extLst>
                    <a:ext uri="{9D8B030D-6E8A-4147-A177-3AD203B41FA5}">
                      <a16:colId xmlns:a16="http://schemas.microsoft.com/office/drawing/2014/main" val="4081782104"/>
                    </a:ext>
                  </a:extLst>
                </a:gridCol>
                <a:gridCol w="471117">
                  <a:extLst>
                    <a:ext uri="{9D8B030D-6E8A-4147-A177-3AD203B41FA5}">
                      <a16:colId xmlns:a16="http://schemas.microsoft.com/office/drawing/2014/main" val="4087805858"/>
                    </a:ext>
                  </a:extLst>
                </a:gridCol>
                <a:gridCol w="471117">
                  <a:extLst>
                    <a:ext uri="{9D8B030D-6E8A-4147-A177-3AD203B41FA5}">
                      <a16:colId xmlns:a16="http://schemas.microsoft.com/office/drawing/2014/main" val="4255560363"/>
                    </a:ext>
                  </a:extLst>
                </a:gridCol>
                <a:gridCol w="471117">
                  <a:extLst>
                    <a:ext uri="{9D8B030D-6E8A-4147-A177-3AD203B41FA5}">
                      <a16:colId xmlns:a16="http://schemas.microsoft.com/office/drawing/2014/main" val="1307325521"/>
                    </a:ext>
                  </a:extLst>
                </a:gridCol>
                <a:gridCol w="471117">
                  <a:extLst>
                    <a:ext uri="{9D8B030D-6E8A-4147-A177-3AD203B41FA5}">
                      <a16:colId xmlns:a16="http://schemas.microsoft.com/office/drawing/2014/main" val="708207168"/>
                    </a:ext>
                  </a:extLst>
                </a:gridCol>
                <a:gridCol w="471117">
                  <a:extLst>
                    <a:ext uri="{9D8B030D-6E8A-4147-A177-3AD203B41FA5}">
                      <a16:colId xmlns:a16="http://schemas.microsoft.com/office/drawing/2014/main" val="328601142"/>
                    </a:ext>
                  </a:extLst>
                </a:gridCol>
                <a:gridCol w="471117">
                  <a:extLst>
                    <a:ext uri="{9D8B030D-6E8A-4147-A177-3AD203B41FA5}">
                      <a16:colId xmlns:a16="http://schemas.microsoft.com/office/drawing/2014/main" val="631007545"/>
                    </a:ext>
                  </a:extLst>
                </a:gridCol>
              </a:tblGrid>
              <a:tr h="252000">
                <a:tc>
                  <a:txBody>
                    <a:bodyPr/>
                    <a:lstStyle/>
                    <a:p>
                      <a:pPr algn="l" fontAlgn="b"/>
                      <a:r>
                        <a:rPr lang="en-GB" sz="1200" b="0" i="0" u="none" strike="noStrike" dirty="0" err="1">
                          <a:solidFill>
                            <a:srgbClr val="000000"/>
                          </a:solidFill>
                          <a:effectLst/>
                          <a:latin typeface="+mn-lt"/>
                        </a:rPr>
                        <a:t>Raw_data</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b"/>
                      <a:r>
                        <a:rPr lang="en-GB" sz="1200" b="0" i="0" u="none" strike="noStrike" dirty="0">
                          <a:solidFill>
                            <a:srgbClr val="000000"/>
                          </a:solidFill>
                          <a:effectLst/>
                          <a:latin typeface="+mn-lt"/>
                        </a:rPr>
                        <a:t>Temp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kern="1200" dirty="0">
                          <a:solidFill>
                            <a:srgbClr val="000000"/>
                          </a:solidFill>
                          <a:effectLst/>
                          <a:latin typeface="+mn-lt"/>
                          <a:ea typeface="+mn-ea"/>
                          <a:cs typeface="+mn-cs"/>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err="1">
                          <a:solidFill>
                            <a:srgbClr val="000000"/>
                          </a:solidFill>
                          <a:effectLst/>
                          <a:latin typeface="+mn-lt"/>
                        </a:rPr>
                        <a:t>NaN</a:t>
                      </a:r>
                      <a:endParaRPr lang="en-GB" sz="1200" b="0" i="0" u="none" strike="noStrike" dirty="0">
                        <a:solidFill>
                          <a:srgbClr val="000000"/>
                        </a:solidFill>
                        <a:effectLst/>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a:solidFill>
                            <a:srgbClr val="000000"/>
                          </a:solidFill>
                          <a:effectLst/>
                          <a:latin typeface="+mn-lt"/>
                        </a:rPr>
                        <a:t>NaN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0442113"/>
                  </a:ext>
                </a:extLst>
              </a:tr>
              <a:tr h="252000">
                <a:tc>
                  <a:txBody>
                    <a:bodyPr/>
                    <a:lstStyle/>
                    <a:p>
                      <a:pPr algn="l" fontAlgn="b"/>
                      <a:r>
                        <a:rPr lang="en-GB" sz="1200" b="0" i="0" u="none" strike="noStrike" dirty="0">
                          <a:solidFill>
                            <a:srgbClr val="00B050"/>
                          </a:solidFill>
                          <a:effectLst/>
                          <a:latin typeface="+mn-lt"/>
                        </a:rPr>
                        <a:t>Zero Fill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l" fontAlgn="b"/>
                      <a:r>
                        <a:rPr lang="en-GB" sz="1200" b="0" i="0" u="none" strike="noStrike" dirty="0">
                          <a:solidFill>
                            <a:srgbClr val="000000"/>
                          </a:solidFill>
                          <a:effectLst/>
                          <a:latin typeface="+mn-lt"/>
                        </a:rPr>
                        <a:t>Temp</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5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5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5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5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5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5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kern="1200" dirty="0">
                          <a:solidFill>
                            <a:srgbClr val="000000"/>
                          </a:solidFill>
                          <a:effectLst/>
                          <a:latin typeface="+mn-lt"/>
                          <a:ea typeface="+mn-ea"/>
                          <a:cs typeface="+mn-cs"/>
                        </a:rPr>
                        <a:t>36.11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5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5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1200" b="0" i="0" u="none" strike="noStrike" dirty="0">
                          <a:solidFill>
                            <a:srgbClr val="00B050"/>
                          </a:solidFill>
                          <a:effectLst/>
                          <a:latin typeface="+mn-lt"/>
                        </a:rPr>
                        <a:t>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GB" sz="1200" b="0" i="0" u="none" strike="noStrike" kern="1200" dirty="0">
                          <a:solidFill>
                            <a:srgbClr val="000000"/>
                          </a:solidFill>
                          <a:effectLst/>
                          <a:latin typeface="+mn-lt"/>
                          <a:ea typeface="+mn-ea"/>
                          <a:cs typeface="+mn-cs"/>
                        </a:rPr>
                        <a:t>37.17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5901035"/>
                  </a:ext>
                </a:extLst>
              </a:tr>
            </a:tbl>
          </a:graphicData>
        </a:graphic>
      </p:graphicFrame>
      <p:sp>
        <p:nvSpPr>
          <p:cNvPr id="5" name="Rectangle 4">
            <a:extLst>
              <a:ext uri="{FF2B5EF4-FFF2-40B4-BE49-F238E27FC236}">
                <a16:creationId xmlns:a16="http://schemas.microsoft.com/office/drawing/2014/main" id="{6CAFF784-A289-4B06-9FEC-4A0E7A64A391}"/>
              </a:ext>
            </a:extLst>
          </p:cNvPr>
          <p:cNvSpPr/>
          <p:nvPr/>
        </p:nvSpPr>
        <p:spPr>
          <a:xfrm>
            <a:off x="5181600" y="4920920"/>
            <a:ext cx="1400175" cy="864000"/>
          </a:xfrm>
          <a:prstGeom prst="rect">
            <a:avLst/>
          </a:prstGeom>
          <a:noFill/>
          <a:ln w="19050">
            <a:solidFill>
              <a:srgbClr val="FFC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1" name="Rectangle 10">
            <a:extLst>
              <a:ext uri="{FF2B5EF4-FFF2-40B4-BE49-F238E27FC236}">
                <a16:creationId xmlns:a16="http://schemas.microsoft.com/office/drawing/2014/main" id="{0308B44A-0D55-4A02-B9E0-C7BFF52069BB}"/>
              </a:ext>
            </a:extLst>
          </p:cNvPr>
          <p:cNvSpPr/>
          <p:nvPr/>
        </p:nvSpPr>
        <p:spPr>
          <a:xfrm>
            <a:off x="1917032" y="4928945"/>
            <a:ext cx="2793683" cy="864000"/>
          </a:xfrm>
          <a:prstGeom prst="rect">
            <a:avLst/>
          </a:prstGeom>
          <a:noFill/>
          <a:ln w="19050">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dirty="0">
              <a:highlight>
                <a:srgbClr val="00FF00"/>
              </a:highlight>
            </a:endParaRPr>
          </a:p>
        </p:txBody>
      </p:sp>
    </p:spTree>
    <p:extLst>
      <p:ext uri="{BB962C8B-B14F-4D97-AF65-F5344CB8AC3E}">
        <p14:creationId xmlns:p14="http://schemas.microsoft.com/office/powerpoint/2010/main" val="151129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734293D5-1C6F-4782-BD0F-0D4FBCA90674}"/>
              </a:ext>
            </a:extLst>
          </p:cNvPr>
          <p:cNvSpPr>
            <a:spLocks noGrp="1"/>
          </p:cNvSpPr>
          <p:nvPr>
            <p:ph idx="1"/>
          </p:nvPr>
        </p:nvSpPr>
        <p:spPr/>
        <p:txBody>
          <a:bodyPr/>
          <a:lstStyle/>
          <a:p>
            <a:r>
              <a:rPr lang="en-GB" dirty="0"/>
              <a:t>Filling methods on Full dataset</a:t>
            </a:r>
          </a:p>
          <a:p>
            <a:pPr lvl="1">
              <a:buFont typeface="Wingdings" panose="05000000000000000000" pitchFamily="2" charset="2"/>
              <a:buChar char="§"/>
            </a:pPr>
            <a:r>
              <a:rPr lang="en-GB" dirty="0"/>
              <a:t>Mean &amp; </a:t>
            </a:r>
            <a:r>
              <a:rPr lang="en-GB"/>
              <a:t>Zero</a:t>
            </a:r>
            <a:r>
              <a:rPr lang="en-GB" dirty="0"/>
              <a:t> Fill</a:t>
            </a:r>
          </a:p>
          <a:p>
            <a:pPr lvl="1">
              <a:buFont typeface="Wingdings" panose="05000000000000000000" pitchFamily="2" charset="2"/>
              <a:buChar char="§"/>
            </a:pPr>
            <a:r>
              <a:rPr lang="en-GB" dirty="0"/>
              <a:t>Decision Tree Classifier</a:t>
            </a:r>
          </a:p>
          <a:p>
            <a:pPr marL="0" indent="0">
              <a:buNone/>
            </a:pPr>
            <a:endParaRPr lang="en-GB" dirty="0"/>
          </a:p>
        </p:txBody>
      </p:sp>
      <p:sp>
        <p:nvSpPr>
          <p:cNvPr id="3" name="Slide Number Placeholder 2">
            <a:extLst>
              <a:ext uri="{FF2B5EF4-FFF2-40B4-BE49-F238E27FC236}">
                <a16:creationId xmlns:a16="http://schemas.microsoft.com/office/drawing/2014/main" id="{449C7D97-7A7E-42FA-9068-057DDE078198}"/>
              </a:ext>
            </a:extLst>
          </p:cNvPr>
          <p:cNvSpPr>
            <a:spLocks noGrp="1"/>
          </p:cNvSpPr>
          <p:nvPr>
            <p:ph type="sldNum" sz="quarter" idx="12"/>
          </p:nvPr>
        </p:nvSpPr>
        <p:spPr/>
        <p:txBody>
          <a:bodyPr/>
          <a:lstStyle/>
          <a:p>
            <a:fld id="{0A297500-7527-634B-90F4-69D0994C32B4}" type="slidenum">
              <a:rPr lang="nl-NL" smtClean="0"/>
              <a:pPr/>
              <a:t>29</a:t>
            </a:fld>
            <a:endParaRPr lang="nl-NL" dirty="0"/>
          </a:p>
        </p:txBody>
      </p:sp>
      <p:sp>
        <p:nvSpPr>
          <p:cNvPr id="4" name="Title 3">
            <a:extLst>
              <a:ext uri="{FF2B5EF4-FFF2-40B4-BE49-F238E27FC236}">
                <a16:creationId xmlns:a16="http://schemas.microsoft.com/office/drawing/2014/main" id="{F2542F8D-4EA8-47F0-ADD4-C046FD912936}"/>
              </a:ext>
            </a:extLst>
          </p:cNvPr>
          <p:cNvSpPr>
            <a:spLocks noGrp="1"/>
          </p:cNvSpPr>
          <p:nvPr>
            <p:ph type="title"/>
          </p:nvPr>
        </p:nvSpPr>
        <p:spPr/>
        <p:txBody>
          <a:bodyPr/>
          <a:lstStyle/>
          <a:p>
            <a:r>
              <a:rPr lang="en-US" dirty="0"/>
              <a:t>Experiments missing data imputation</a:t>
            </a:r>
          </a:p>
        </p:txBody>
      </p:sp>
      <p:graphicFrame>
        <p:nvGraphicFramePr>
          <p:cNvPr id="23" name="Table 22">
            <a:extLst>
              <a:ext uri="{FF2B5EF4-FFF2-40B4-BE49-F238E27FC236}">
                <a16:creationId xmlns:a16="http://schemas.microsoft.com/office/drawing/2014/main" id="{F61E7EBA-02C4-444D-8B12-3EA32B91F07F}"/>
              </a:ext>
            </a:extLst>
          </p:cNvPr>
          <p:cNvGraphicFramePr>
            <a:graphicFrameLocks noGrp="1"/>
          </p:cNvGraphicFramePr>
          <p:nvPr>
            <p:extLst>
              <p:ext uri="{D42A27DB-BD31-4B8C-83A1-F6EECF244321}">
                <p14:modId xmlns:p14="http://schemas.microsoft.com/office/powerpoint/2010/main" val="3818723584"/>
              </p:ext>
            </p:extLst>
          </p:nvPr>
        </p:nvGraphicFramePr>
        <p:xfrm>
          <a:off x="2334000" y="3429000"/>
          <a:ext cx="7524000" cy="1718747"/>
        </p:xfrm>
        <a:graphic>
          <a:graphicData uri="http://schemas.openxmlformats.org/drawingml/2006/table">
            <a:tbl>
              <a:tblPr firstRow="1" firstCol="1" bandRow="1">
                <a:tableStyleId>{5C22544A-7EE6-4342-B048-85BDC9FD1C3A}</a:tableStyleId>
              </a:tblPr>
              <a:tblGrid>
                <a:gridCol w="2160000">
                  <a:extLst>
                    <a:ext uri="{9D8B030D-6E8A-4147-A177-3AD203B41FA5}">
                      <a16:colId xmlns:a16="http://schemas.microsoft.com/office/drawing/2014/main" val="4067449672"/>
                    </a:ext>
                  </a:extLst>
                </a:gridCol>
                <a:gridCol w="1080000">
                  <a:extLst>
                    <a:ext uri="{9D8B030D-6E8A-4147-A177-3AD203B41FA5}">
                      <a16:colId xmlns:a16="http://schemas.microsoft.com/office/drawing/2014/main" val="527703995"/>
                    </a:ext>
                  </a:extLst>
                </a:gridCol>
                <a:gridCol w="1404000">
                  <a:extLst>
                    <a:ext uri="{9D8B030D-6E8A-4147-A177-3AD203B41FA5}">
                      <a16:colId xmlns:a16="http://schemas.microsoft.com/office/drawing/2014/main" val="1529876125"/>
                    </a:ext>
                  </a:extLst>
                </a:gridCol>
                <a:gridCol w="1476000">
                  <a:extLst>
                    <a:ext uri="{9D8B030D-6E8A-4147-A177-3AD203B41FA5}">
                      <a16:colId xmlns:a16="http://schemas.microsoft.com/office/drawing/2014/main" val="2410991975"/>
                    </a:ext>
                  </a:extLst>
                </a:gridCol>
                <a:gridCol w="1404000">
                  <a:extLst>
                    <a:ext uri="{9D8B030D-6E8A-4147-A177-3AD203B41FA5}">
                      <a16:colId xmlns:a16="http://schemas.microsoft.com/office/drawing/2014/main" val="253924878"/>
                    </a:ext>
                  </a:extLst>
                </a:gridCol>
              </a:tblGrid>
              <a:tr h="308178">
                <a:tc gridSpan="5">
                  <a:txBody>
                    <a:bodyPr/>
                    <a:lstStyle/>
                    <a:p>
                      <a:pPr algn="l"/>
                      <a:r>
                        <a:rPr lang="en-GB" sz="1800" b="1" i="0" u="none" strike="noStrike" kern="1200" baseline="0" dirty="0">
                          <a:solidFill>
                            <a:schemeClr val="lt1"/>
                          </a:solidFill>
                          <a:latin typeface="+mn-lt"/>
                          <a:ea typeface="+mn-ea"/>
                          <a:cs typeface="+mn-cs"/>
                        </a:rPr>
                        <a:t>Results of filling experiments on full dataset </a:t>
                      </a:r>
                      <a:endParaRPr lang="en-GB" sz="1800" b="1" dirty="0">
                        <a:effectLst/>
                        <a:latin typeface="+mn-lt"/>
                        <a:cs typeface="Times New Roman" panose="02020603050405020304" pitchFamily="18" charset="0"/>
                      </a:endParaRPr>
                    </a:p>
                  </a:txBody>
                  <a:tcPr marL="91878" marR="91878" marT="45939" marB="45939" anchor="ctr"/>
                </a:tc>
                <a:tc hMerge="1">
                  <a:txBody>
                    <a:bodyPr/>
                    <a:lstStyle/>
                    <a:p>
                      <a:pPr algn="ctr">
                        <a:lnSpc>
                          <a:spcPct val="115000"/>
                        </a:lnSpc>
                        <a:spcAft>
                          <a:spcPts val="600"/>
                        </a:spcAft>
                      </a:pPr>
                      <a:endParaRPr lang="en-GB" sz="1400" dirty="0">
                        <a:effectLst/>
                        <a:latin typeface="+mn-lt"/>
                        <a:ea typeface="SimSun" panose="02010600030101010101" pitchFamily="2" charset="-122"/>
                        <a:cs typeface="Times New Roman" panose="02020603050405020304" pitchFamily="18" charset="0"/>
                      </a:endParaRPr>
                    </a:p>
                  </a:txBody>
                  <a:tcPr marL="68580" marR="68580" marT="0" marB="0"/>
                </a:tc>
                <a:tc hMerge="1">
                  <a:txBody>
                    <a:bodyPr/>
                    <a:lstStyle/>
                    <a:p>
                      <a:pPr algn="ctr">
                        <a:lnSpc>
                          <a:spcPct val="115000"/>
                        </a:lnSpc>
                        <a:spcAft>
                          <a:spcPts val="600"/>
                        </a:spcAft>
                      </a:pPr>
                      <a:endParaRPr lang="en-GB" sz="1400" dirty="0">
                        <a:effectLst/>
                        <a:latin typeface="+mn-lt"/>
                        <a:ea typeface="SimSun" panose="02010600030101010101" pitchFamily="2" charset="-122"/>
                        <a:cs typeface="Times New Roman" panose="02020603050405020304" pitchFamily="18" charset="0"/>
                      </a:endParaRPr>
                    </a:p>
                  </a:txBody>
                  <a:tcPr marL="68580" marR="68580" marT="0" marB="0"/>
                </a:tc>
                <a:tc hMerge="1">
                  <a:txBody>
                    <a:bodyPr/>
                    <a:lstStyle/>
                    <a:p>
                      <a:pPr algn="ctr">
                        <a:lnSpc>
                          <a:spcPct val="115000"/>
                        </a:lnSpc>
                        <a:spcAft>
                          <a:spcPts val="600"/>
                        </a:spcAft>
                      </a:pPr>
                      <a:endParaRPr lang="en-GB" sz="1400" dirty="0">
                        <a:effectLst/>
                        <a:latin typeface="+mn-lt"/>
                        <a:ea typeface="SimSun" panose="02010600030101010101" pitchFamily="2" charset="-122"/>
                        <a:cs typeface="Times New Roman" panose="02020603050405020304" pitchFamily="18" charset="0"/>
                      </a:endParaRPr>
                    </a:p>
                  </a:txBody>
                  <a:tcPr marL="68580" marR="68580" marT="0" marB="0"/>
                </a:tc>
                <a:tc hMerge="1">
                  <a:txBody>
                    <a:bodyPr/>
                    <a:lstStyle/>
                    <a:p>
                      <a:pPr algn="ctr">
                        <a:lnSpc>
                          <a:spcPct val="115000"/>
                        </a:lnSpc>
                        <a:spcAft>
                          <a:spcPts val="600"/>
                        </a:spcAft>
                      </a:pPr>
                      <a:endParaRPr lang="en-GB" sz="1400" dirty="0">
                        <a:effectLst/>
                        <a:latin typeface="+mn-lt"/>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99000854"/>
                  </a:ext>
                </a:extLst>
              </a:tr>
              <a:tr h="319397">
                <a:tc>
                  <a:txBody>
                    <a:bodyPr/>
                    <a:lstStyle/>
                    <a:p>
                      <a:r>
                        <a:rPr lang="nl-BE" sz="1800">
                          <a:effectLst/>
                          <a:latin typeface="+mn-lt"/>
                          <a:cs typeface="Times New Roman" panose="02020603050405020304" pitchFamily="18" charset="0"/>
                        </a:rPr>
                        <a:t>Fill method</a:t>
                      </a:r>
                      <a:endParaRPr lang="en-GB" sz="1800" dirty="0">
                        <a:effectLst/>
                        <a:latin typeface="+mn-lt"/>
                        <a:cs typeface="Times New Roman" panose="02020603050405020304" pitchFamily="18" charset="0"/>
                      </a:endParaRPr>
                    </a:p>
                  </a:txBody>
                  <a:tcPr marL="69573" marR="69573" marT="0" marB="0" anchor="ctr"/>
                </a:tc>
                <a:tc>
                  <a:txBody>
                    <a:bodyPr/>
                    <a:lstStyle/>
                    <a:p>
                      <a:pPr algn="ctr">
                        <a:lnSpc>
                          <a:spcPct val="115000"/>
                        </a:lnSpc>
                        <a:spcAft>
                          <a:spcPts val="600"/>
                        </a:spcAft>
                      </a:pPr>
                      <a:r>
                        <a:rPr lang="en-GB" sz="1800" b="1" dirty="0">
                          <a:effectLst/>
                          <a:latin typeface="+mn-lt"/>
                        </a:rPr>
                        <a:t>FFIL_0</a:t>
                      </a:r>
                      <a:endParaRPr lang="en-GB" sz="1800" b="1" dirty="0">
                        <a:effectLst/>
                        <a:latin typeface="+mn-lt"/>
                        <a:ea typeface="SimSun" panose="02010600030101010101" pitchFamily="2" charset="-122"/>
                        <a:cs typeface="Times New Roman" panose="02020603050405020304" pitchFamily="18" charset="0"/>
                      </a:endParaRPr>
                    </a:p>
                  </a:txBody>
                  <a:tcPr marL="91878" marR="91878" marT="45939" marB="45939" anchor="ctr"/>
                </a:tc>
                <a:tc>
                  <a:txBody>
                    <a:bodyPr/>
                    <a:lstStyle/>
                    <a:p>
                      <a:pPr algn="ctr">
                        <a:lnSpc>
                          <a:spcPct val="115000"/>
                        </a:lnSpc>
                        <a:spcAft>
                          <a:spcPts val="600"/>
                        </a:spcAft>
                      </a:pPr>
                      <a:r>
                        <a:rPr lang="en-GB" sz="1800" b="1" dirty="0" err="1">
                          <a:effectLst/>
                          <a:latin typeface="+mn-lt"/>
                        </a:rPr>
                        <a:t>FFIL_mean</a:t>
                      </a:r>
                      <a:endParaRPr lang="en-GB" sz="1800" b="1" dirty="0">
                        <a:effectLst/>
                        <a:latin typeface="+mn-lt"/>
                        <a:ea typeface="SimSun" panose="02010600030101010101" pitchFamily="2" charset="-122"/>
                        <a:cs typeface="Times New Roman" panose="02020603050405020304" pitchFamily="18" charset="0"/>
                      </a:endParaRPr>
                    </a:p>
                  </a:txBody>
                  <a:tcPr marL="91878" marR="91878" marT="45939" marB="45939" anchor="ctr"/>
                </a:tc>
                <a:tc>
                  <a:txBody>
                    <a:bodyPr/>
                    <a:lstStyle/>
                    <a:p>
                      <a:pPr algn="ctr">
                        <a:lnSpc>
                          <a:spcPct val="115000"/>
                        </a:lnSpc>
                        <a:spcAft>
                          <a:spcPts val="600"/>
                        </a:spcAft>
                      </a:pPr>
                      <a:r>
                        <a:rPr lang="en-GB" sz="1800" b="1" dirty="0">
                          <a:effectLst/>
                          <a:latin typeface="+mn-lt"/>
                        </a:rPr>
                        <a:t>Mean filling</a:t>
                      </a:r>
                      <a:endParaRPr lang="en-GB" sz="1800" b="1" dirty="0">
                        <a:effectLst/>
                        <a:latin typeface="+mn-lt"/>
                        <a:ea typeface="SimSun" panose="02010600030101010101" pitchFamily="2" charset="-122"/>
                        <a:cs typeface="Times New Roman" panose="02020603050405020304" pitchFamily="18" charset="0"/>
                      </a:endParaRPr>
                    </a:p>
                  </a:txBody>
                  <a:tcPr marL="91878" marR="91878" marT="45939" marB="45939" anchor="ctr"/>
                </a:tc>
                <a:tc>
                  <a:txBody>
                    <a:bodyPr/>
                    <a:lstStyle/>
                    <a:p>
                      <a:pPr algn="ctr">
                        <a:lnSpc>
                          <a:spcPct val="115000"/>
                        </a:lnSpc>
                        <a:spcAft>
                          <a:spcPts val="600"/>
                        </a:spcAft>
                      </a:pPr>
                      <a:r>
                        <a:rPr lang="en-GB" sz="1800" b="1" dirty="0">
                          <a:effectLst/>
                          <a:latin typeface="+mn-lt"/>
                        </a:rPr>
                        <a:t>Zero filling</a:t>
                      </a:r>
                      <a:endParaRPr lang="en-GB" sz="1800" b="1" dirty="0">
                        <a:effectLst/>
                        <a:latin typeface="+mn-lt"/>
                        <a:ea typeface="SimSun" panose="02010600030101010101" pitchFamily="2" charset="-122"/>
                        <a:cs typeface="Times New Roman" panose="02020603050405020304" pitchFamily="18" charset="0"/>
                      </a:endParaRPr>
                    </a:p>
                  </a:txBody>
                  <a:tcPr marL="91878" marR="91878" marT="45939" marB="45939" anchor="ctr"/>
                </a:tc>
                <a:extLst>
                  <a:ext uri="{0D108BD9-81ED-4DB2-BD59-A6C34878D82A}">
                    <a16:rowId xmlns:a16="http://schemas.microsoft.com/office/drawing/2014/main" val="3958799419"/>
                  </a:ext>
                </a:extLst>
              </a:tr>
              <a:tr h="324000">
                <a:tc>
                  <a:txBody>
                    <a:bodyPr/>
                    <a:lstStyle/>
                    <a:p>
                      <a:pPr algn="l">
                        <a:lnSpc>
                          <a:spcPct val="115000"/>
                        </a:lnSpc>
                        <a:spcAft>
                          <a:spcPts val="600"/>
                        </a:spcAft>
                      </a:pPr>
                      <a:r>
                        <a:rPr lang="nl-BE" sz="1800" dirty="0" err="1">
                          <a:effectLst/>
                          <a:latin typeface="+mn-lt"/>
                          <a:ea typeface="SimSun" panose="02010600030101010101" pitchFamily="2" charset="-122"/>
                          <a:cs typeface="Times New Roman" panose="02020603050405020304" pitchFamily="18" charset="0"/>
                        </a:rPr>
                        <a:t>Classifier</a:t>
                      </a:r>
                      <a:r>
                        <a:rPr lang="nl-BE" sz="1800" dirty="0">
                          <a:effectLst/>
                          <a:latin typeface="+mn-lt"/>
                          <a:ea typeface="SimSun" panose="02010600030101010101" pitchFamily="2" charset="-122"/>
                          <a:cs typeface="Times New Roman" panose="02020603050405020304" pitchFamily="18" charset="0"/>
                        </a:rPr>
                        <a:t>(s)</a:t>
                      </a:r>
                      <a:endParaRPr lang="en-GB" sz="1800" dirty="0">
                        <a:effectLst/>
                        <a:latin typeface="+mn-lt"/>
                        <a:ea typeface="SimSun" panose="02010600030101010101" pitchFamily="2" charset="-122"/>
                        <a:cs typeface="Times New Roman" panose="02020603050405020304" pitchFamily="18" charset="0"/>
                      </a:endParaRPr>
                    </a:p>
                  </a:txBody>
                  <a:tcPr marL="69573" marR="69573" marT="0" marB="0" anchor="ctr"/>
                </a:tc>
                <a:tc>
                  <a:txBody>
                    <a:bodyPr/>
                    <a:lstStyle/>
                    <a:p>
                      <a:pPr algn="ctr">
                        <a:lnSpc>
                          <a:spcPct val="115000"/>
                        </a:lnSpc>
                        <a:spcAft>
                          <a:spcPts val="600"/>
                        </a:spcAft>
                      </a:pPr>
                      <a:r>
                        <a:rPr lang="en-GB" sz="1800" b="1" dirty="0">
                          <a:effectLst/>
                          <a:latin typeface="+mn-lt"/>
                        </a:rPr>
                        <a:t>DT</a:t>
                      </a:r>
                      <a:endParaRPr lang="en-GB" sz="1800" b="1" dirty="0">
                        <a:effectLst/>
                        <a:latin typeface="+mn-lt"/>
                        <a:ea typeface="SimSun" panose="02010600030101010101" pitchFamily="2" charset="-122"/>
                        <a:cs typeface="Times New Roman" panose="02020603050405020304" pitchFamily="18" charset="0"/>
                      </a:endParaRPr>
                    </a:p>
                  </a:txBody>
                  <a:tcPr marL="69573" marR="69573" marT="0" marB="0" anchor="ctr"/>
                </a:tc>
                <a:tc>
                  <a:txBody>
                    <a:bodyPr/>
                    <a:lstStyle/>
                    <a:p>
                      <a:pPr algn="ctr">
                        <a:lnSpc>
                          <a:spcPct val="115000"/>
                        </a:lnSpc>
                        <a:spcAft>
                          <a:spcPts val="600"/>
                        </a:spcAft>
                      </a:pPr>
                      <a:r>
                        <a:rPr lang="en-GB" sz="1800" b="1" dirty="0">
                          <a:effectLst/>
                          <a:latin typeface="+mn-lt"/>
                        </a:rPr>
                        <a:t>DT</a:t>
                      </a:r>
                      <a:endParaRPr lang="en-GB" sz="1800" b="1" dirty="0">
                        <a:effectLst/>
                        <a:latin typeface="+mn-lt"/>
                        <a:ea typeface="SimSun" panose="02010600030101010101" pitchFamily="2" charset="-122"/>
                        <a:cs typeface="Times New Roman" panose="02020603050405020304" pitchFamily="18" charset="0"/>
                      </a:endParaRPr>
                    </a:p>
                  </a:txBody>
                  <a:tcPr marL="69573" marR="69573" marT="0" marB="0" anchor="ctr"/>
                </a:tc>
                <a:tc>
                  <a:txBody>
                    <a:bodyPr/>
                    <a:lstStyle/>
                    <a:p>
                      <a:pPr algn="ctr">
                        <a:lnSpc>
                          <a:spcPct val="115000"/>
                        </a:lnSpc>
                        <a:spcAft>
                          <a:spcPts val="600"/>
                        </a:spcAft>
                      </a:pPr>
                      <a:r>
                        <a:rPr lang="en-GB" sz="1800" b="1">
                          <a:effectLst/>
                          <a:latin typeface="+mn-lt"/>
                        </a:rPr>
                        <a:t>DT</a:t>
                      </a:r>
                      <a:endParaRPr lang="en-GB" sz="1800" b="1" dirty="0">
                        <a:effectLst/>
                        <a:latin typeface="+mn-lt"/>
                        <a:ea typeface="SimSun" panose="02010600030101010101" pitchFamily="2" charset="-122"/>
                        <a:cs typeface="Times New Roman" panose="02020603050405020304" pitchFamily="18" charset="0"/>
                      </a:endParaRPr>
                    </a:p>
                  </a:txBody>
                  <a:tcPr marL="69573" marR="69573" marT="0" marB="0" anchor="ctr"/>
                </a:tc>
                <a:tc>
                  <a:txBody>
                    <a:bodyPr/>
                    <a:lstStyle/>
                    <a:p>
                      <a:pPr algn="ctr">
                        <a:lnSpc>
                          <a:spcPct val="115000"/>
                        </a:lnSpc>
                        <a:spcAft>
                          <a:spcPts val="600"/>
                        </a:spcAft>
                      </a:pPr>
                      <a:r>
                        <a:rPr lang="en-GB" sz="1800" b="1">
                          <a:effectLst/>
                          <a:latin typeface="+mn-lt"/>
                        </a:rPr>
                        <a:t>DT</a:t>
                      </a:r>
                      <a:endParaRPr lang="en-GB" sz="1800" b="1" dirty="0">
                        <a:effectLst/>
                        <a:latin typeface="+mn-lt"/>
                        <a:ea typeface="SimSun" panose="02010600030101010101" pitchFamily="2" charset="-122"/>
                        <a:cs typeface="Times New Roman" panose="02020603050405020304" pitchFamily="18" charset="0"/>
                      </a:endParaRPr>
                    </a:p>
                  </a:txBody>
                  <a:tcPr marL="69573" marR="69573" marT="0" marB="0" anchor="ctr"/>
                </a:tc>
                <a:extLst>
                  <a:ext uri="{0D108BD9-81ED-4DB2-BD59-A6C34878D82A}">
                    <a16:rowId xmlns:a16="http://schemas.microsoft.com/office/drawing/2014/main" val="3970913359"/>
                  </a:ext>
                </a:extLst>
              </a:tr>
              <a:tr h="324000">
                <a:tc>
                  <a:txBody>
                    <a:bodyPr/>
                    <a:lstStyle/>
                    <a:p>
                      <a:pPr algn="l">
                        <a:lnSpc>
                          <a:spcPct val="115000"/>
                        </a:lnSpc>
                        <a:spcAft>
                          <a:spcPts val="600"/>
                        </a:spcAft>
                      </a:pPr>
                      <a:r>
                        <a:rPr lang="en-GB" sz="1800" dirty="0" err="1">
                          <a:effectLst/>
                          <a:latin typeface="+mn-lt"/>
                        </a:rPr>
                        <a:t>UtilityScore_mean</a:t>
                      </a:r>
                      <a:endParaRPr lang="en-GB" sz="1800" dirty="0">
                        <a:effectLst/>
                        <a:latin typeface="+mn-lt"/>
                        <a:ea typeface="SimSun" panose="02010600030101010101" pitchFamily="2" charset="-122"/>
                        <a:cs typeface="Times New Roman" panose="02020603050405020304" pitchFamily="18" charset="0"/>
                      </a:endParaRPr>
                    </a:p>
                  </a:txBody>
                  <a:tcPr marL="69573" marR="69573" marT="0" marB="0" anchor="ctr"/>
                </a:tc>
                <a:tc>
                  <a:txBody>
                    <a:bodyPr/>
                    <a:lstStyle/>
                    <a:p>
                      <a:pPr algn="r">
                        <a:lnSpc>
                          <a:spcPct val="115000"/>
                        </a:lnSpc>
                        <a:spcAft>
                          <a:spcPts val="600"/>
                        </a:spcAft>
                      </a:pPr>
                      <a:r>
                        <a:rPr lang="en-GB" sz="1800" b="1" dirty="0">
                          <a:solidFill>
                            <a:srgbClr val="FF0000"/>
                          </a:solidFill>
                          <a:effectLst/>
                          <a:latin typeface="+mn-lt"/>
                        </a:rPr>
                        <a:t>0.067</a:t>
                      </a:r>
                      <a:endParaRPr lang="en-GB" sz="1800" b="1" dirty="0">
                        <a:solidFill>
                          <a:srgbClr val="FF0000"/>
                        </a:solidFill>
                        <a:effectLst/>
                        <a:latin typeface="+mn-lt"/>
                        <a:ea typeface="SimSun" panose="02010600030101010101" pitchFamily="2" charset="-122"/>
                        <a:cs typeface="Times New Roman" panose="02020603050405020304" pitchFamily="18" charset="0"/>
                      </a:endParaRPr>
                    </a:p>
                  </a:txBody>
                  <a:tcPr marL="69573" marR="69573" marT="0" marB="0" anchor="ctr"/>
                </a:tc>
                <a:tc>
                  <a:txBody>
                    <a:bodyPr/>
                    <a:lstStyle/>
                    <a:p>
                      <a:pPr algn="r">
                        <a:lnSpc>
                          <a:spcPct val="115000"/>
                        </a:lnSpc>
                        <a:spcAft>
                          <a:spcPts val="600"/>
                        </a:spcAft>
                      </a:pPr>
                      <a:r>
                        <a:rPr lang="en-GB" sz="1800" b="1" kern="1200" dirty="0">
                          <a:solidFill>
                            <a:srgbClr val="FF0000"/>
                          </a:solidFill>
                          <a:effectLst/>
                          <a:latin typeface="+mn-lt"/>
                          <a:ea typeface="+mn-ea"/>
                          <a:cs typeface="+mn-cs"/>
                        </a:rPr>
                        <a:t>0.044</a:t>
                      </a:r>
                    </a:p>
                  </a:txBody>
                  <a:tcPr marL="69573" marR="69573" marT="0" marB="0" anchor="ctr"/>
                </a:tc>
                <a:tc>
                  <a:txBody>
                    <a:bodyPr/>
                    <a:lstStyle/>
                    <a:p>
                      <a:pPr algn="r">
                        <a:lnSpc>
                          <a:spcPct val="115000"/>
                        </a:lnSpc>
                        <a:spcAft>
                          <a:spcPts val="600"/>
                        </a:spcAft>
                      </a:pPr>
                      <a:r>
                        <a:rPr lang="en-GB" sz="1800" b="1" kern="1200">
                          <a:solidFill>
                            <a:srgbClr val="FF0000"/>
                          </a:solidFill>
                          <a:effectLst/>
                          <a:latin typeface="+mn-lt"/>
                          <a:ea typeface="+mn-ea"/>
                          <a:cs typeface="+mn-cs"/>
                        </a:rPr>
                        <a:t>0.086</a:t>
                      </a:r>
                      <a:endParaRPr lang="en-GB" sz="1800" b="1" kern="1200" dirty="0">
                        <a:solidFill>
                          <a:srgbClr val="FF0000"/>
                        </a:solidFill>
                        <a:effectLst/>
                        <a:latin typeface="+mn-lt"/>
                        <a:ea typeface="+mn-ea"/>
                        <a:cs typeface="+mn-cs"/>
                      </a:endParaRPr>
                    </a:p>
                  </a:txBody>
                  <a:tcPr marL="69573" marR="69573" marT="0" marB="0" anchor="ctr"/>
                </a:tc>
                <a:tc>
                  <a:txBody>
                    <a:bodyPr/>
                    <a:lstStyle/>
                    <a:p>
                      <a:pPr algn="r">
                        <a:lnSpc>
                          <a:spcPct val="115000"/>
                        </a:lnSpc>
                        <a:spcAft>
                          <a:spcPts val="600"/>
                        </a:spcAft>
                      </a:pPr>
                      <a:r>
                        <a:rPr lang="en-GB" sz="1800" b="1" kern="1200">
                          <a:solidFill>
                            <a:srgbClr val="FF0000"/>
                          </a:solidFill>
                          <a:effectLst/>
                          <a:latin typeface="+mn-lt"/>
                          <a:ea typeface="+mn-ea"/>
                          <a:cs typeface="+mn-cs"/>
                        </a:rPr>
                        <a:t>0.087</a:t>
                      </a:r>
                      <a:endParaRPr lang="en-GB" sz="1800" b="1" kern="1200" dirty="0">
                        <a:solidFill>
                          <a:srgbClr val="FF0000"/>
                        </a:solidFill>
                        <a:effectLst/>
                        <a:latin typeface="+mn-lt"/>
                        <a:ea typeface="+mn-ea"/>
                        <a:cs typeface="+mn-cs"/>
                      </a:endParaRPr>
                    </a:p>
                  </a:txBody>
                  <a:tcPr marL="69573" marR="69573" marT="0" marB="0" anchor="ctr"/>
                </a:tc>
                <a:extLst>
                  <a:ext uri="{0D108BD9-81ED-4DB2-BD59-A6C34878D82A}">
                    <a16:rowId xmlns:a16="http://schemas.microsoft.com/office/drawing/2014/main" val="2163686612"/>
                  </a:ext>
                </a:extLst>
              </a:tr>
              <a:tr h="324000">
                <a:tc>
                  <a:txBody>
                    <a:bodyPr/>
                    <a:lstStyle/>
                    <a:p>
                      <a:pPr algn="l">
                        <a:lnSpc>
                          <a:spcPct val="115000"/>
                        </a:lnSpc>
                        <a:spcAft>
                          <a:spcPts val="600"/>
                        </a:spcAft>
                      </a:pPr>
                      <a:r>
                        <a:rPr lang="en-GB" sz="1800" dirty="0" err="1">
                          <a:effectLst/>
                          <a:latin typeface="+mn-lt"/>
                        </a:rPr>
                        <a:t>UtilityScore_std</a:t>
                      </a:r>
                      <a:endParaRPr lang="en-GB" sz="1800" dirty="0">
                        <a:effectLst/>
                        <a:latin typeface="+mn-lt"/>
                        <a:ea typeface="SimSun" panose="02010600030101010101" pitchFamily="2" charset="-122"/>
                        <a:cs typeface="Times New Roman" panose="02020603050405020304" pitchFamily="18" charset="0"/>
                      </a:endParaRPr>
                    </a:p>
                  </a:txBody>
                  <a:tcPr marL="69573" marR="69573" marT="0" marB="0" anchor="ctr"/>
                </a:tc>
                <a:tc>
                  <a:txBody>
                    <a:bodyPr/>
                    <a:lstStyle/>
                    <a:p>
                      <a:pPr algn="r">
                        <a:lnSpc>
                          <a:spcPct val="115000"/>
                        </a:lnSpc>
                        <a:spcAft>
                          <a:spcPts val="600"/>
                        </a:spcAft>
                      </a:pPr>
                      <a:r>
                        <a:rPr lang="en-GB" sz="1800" dirty="0">
                          <a:effectLst/>
                          <a:latin typeface="+mn-lt"/>
                        </a:rPr>
                        <a:t>0.033</a:t>
                      </a:r>
                      <a:endParaRPr lang="en-GB" sz="1800" dirty="0">
                        <a:effectLst/>
                        <a:latin typeface="+mn-lt"/>
                        <a:ea typeface="SimSun" panose="02010600030101010101" pitchFamily="2" charset="-122"/>
                        <a:cs typeface="Times New Roman" panose="02020603050405020304" pitchFamily="18" charset="0"/>
                      </a:endParaRPr>
                    </a:p>
                  </a:txBody>
                  <a:tcPr marL="69573" marR="69573" marT="0" marB="0" anchor="ctr"/>
                </a:tc>
                <a:tc>
                  <a:txBody>
                    <a:bodyPr/>
                    <a:lstStyle/>
                    <a:p>
                      <a:pPr algn="r">
                        <a:lnSpc>
                          <a:spcPct val="115000"/>
                        </a:lnSpc>
                        <a:spcAft>
                          <a:spcPts val="600"/>
                        </a:spcAft>
                      </a:pPr>
                      <a:r>
                        <a:rPr lang="en-GB" sz="1800" dirty="0">
                          <a:effectLst/>
                          <a:latin typeface="+mn-lt"/>
                        </a:rPr>
                        <a:t>0.015</a:t>
                      </a:r>
                      <a:endParaRPr lang="en-GB" sz="1800" dirty="0">
                        <a:effectLst/>
                        <a:latin typeface="+mn-lt"/>
                        <a:ea typeface="SimSun" panose="02010600030101010101" pitchFamily="2" charset="-122"/>
                        <a:cs typeface="Times New Roman" panose="02020603050405020304" pitchFamily="18" charset="0"/>
                      </a:endParaRPr>
                    </a:p>
                  </a:txBody>
                  <a:tcPr marL="69573" marR="69573" marT="0" marB="0" anchor="ctr"/>
                </a:tc>
                <a:tc>
                  <a:txBody>
                    <a:bodyPr/>
                    <a:lstStyle/>
                    <a:p>
                      <a:pPr algn="r">
                        <a:lnSpc>
                          <a:spcPct val="115000"/>
                        </a:lnSpc>
                        <a:spcAft>
                          <a:spcPts val="600"/>
                        </a:spcAft>
                      </a:pPr>
                      <a:r>
                        <a:rPr lang="en-GB" sz="1800" dirty="0">
                          <a:effectLst/>
                          <a:latin typeface="+mn-lt"/>
                        </a:rPr>
                        <a:t>0.006</a:t>
                      </a:r>
                      <a:endParaRPr lang="en-GB" sz="1800" dirty="0">
                        <a:effectLst/>
                        <a:latin typeface="+mn-lt"/>
                        <a:ea typeface="SimSun" panose="02010600030101010101" pitchFamily="2" charset="-122"/>
                        <a:cs typeface="Times New Roman" panose="02020603050405020304" pitchFamily="18" charset="0"/>
                      </a:endParaRPr>
                    </a:p>
                  </a:txBody>
                  <a:tcPr marL="69573" marR="69573" marT="0" marB="0" anchor="ctr"/>
                </a:tc>
                <a:tc>
                  <a:txBody>
                    <a:bodyPr/>
                    <a:lstStyle/>
                    <a:p>
                      <a:pPr algn="r">
                        <a:lnSpc>
                          <a:spcPct val="115000"/>
                        </a:lnSpc>
                        <a:spcAft>
                          <a:spcPts val="600"/>
                        </a:spcAft>
                      </a:pPr>
                      <a:r>
                        <a:rPr lang="en-GB" sz="1800" dirty="0">
                          <a:effectLst/>
                          <a:latin typeface="+mn-lt"/>
                        </a:rPr>
                        <a:t>0.003</a:t>
                      </a:r>
                      <a:endParaRPr lang="en-GB" sz="1800" dirty="0">
                        <a:effectLst/>
                        <a:latin typeface="+mn-lt"/>
                        <a:ea typeface="SimSun" panose="02010600030101010101" pitchFamily="2" charset="-122"/>
                        <a:cs typeface="Times New Roman" panose="02020603050405020304" pitchFamily="18" charset="0"/>
                      </a:endParaRPr>
                    </a:p>
                  </a:txBody>
                  <a:tcPr marL="69573" marR="69573" marT="0" marB="0" anchor="ctr"/>
                </a:tc>
                <a:extLst>
                  <a:ext uri="{0D108BD9-81ED-4DB2-BD59-A6C34878D82A}">
                    <a16:rowId xmlns:a16="http://schemas.microsoft.com/office/drawing/2014/main" val="1900628707"/>
                  </a:ext>
                </a:extLst>
              </a:tr>
            </a:tbl>
          </a:graphicData>
        </a:graphic>
      </p:graphicFrame>
    </p:spTree>
    <p:extLst>
      <p:ext uri="{BB962C8B-B14F-4D97-AF65-F5344CB8AC3E}">
        <p14:creationId xmlns:p14="http://schemas.microsoft.com/office/powerpoint/2010/main" val="805180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514350" indent="-514350">
              <a:buFont typeface="+mj-lt"/>
              <a:buAutoNum type="arabicPeriod"/>
            </a:pPr>
            <a:r>
              <a:rPr lang="en-US" sz="2800" dirty="0">
                <a:solidFill>
                  <a:srgbClr val="002060"/>
                </a:solidFill>
              </a:rPr>
              <a:t>Introduction</a:t>
            </a:r>
          </a:p>
          <a:p>
            <a:pPr marL="514350" indent="-514350">
              <a:buFont typeface="+mj-lt"/>
              <a:buAutoNum type="arabicPeriod"/>
            </a:pPr>
            <a:r>
              <a:rPr lang="en-US" sz="2800" dirty="0">
                <a:solidFill>
                  <a:schemeClr val="bg1">
                    <a:lumMod val="75000"/>
                  </a:schemeClr>
                </a:solidFill>
              </a:rPr>
              <a:t>Problem description</a:t>
            </a:r>
          </a:p>
          <a:p>
            <a:pPr marL="514350" indent="-514350">
              <a:buFont typeface="+mj-lt"/>
              <a:buAutoNum type="arabicPeriod"/>
            </a:pPr>
            <a:r>
              <a:rPr lang="en-US" sz="2800" dirty="0">
                <a:solidFill>
                  <a:schemeClr val="bg1">
                    <a:lumMod val="75000"/>
                  </a:schemeClr>
                </a:solidFill>
              </a:rPr>
              <a:t>Goals</a:t>
            </a:r>
          </a:p>
          <a:p>
            <a:pPr marL="514350" indent="-514350">
              <a:buFont typeface="+mj-lt"/>
              <a:buAutoNum type="arabicPeriod"/>
            </a:pPr>
            <a:r>
              <a:rPr lang="en-US" sz="2800" dirty="0">
                <a:solidFill>
                  <a:schemeClr val="bg1">
                    <a:lumMod val="75000"/>
                  </a:schemeClr>
                </a:solidFill>
              </a:rPr>
              <a:t>Research</a:t>
            </a:r>
          </a:p>
          <a:p>
            <a:pPr marL="514350" indent="-514350">
              <a:buFont typeface="+mj-lt"/>
              <a:buAutoNum type="arabicPeriod"/>
            </a:pPr>
            <a:r>
              <a:rPr lang="en-US" sz="2800" dirty="0">
                <a:solidFill>
                  <a:schemeClr val="bg1">
                    <a:lumMod val="75000"/>
                  </a:schemeClr>
                </a:solidFill>
              </a:rPr>
              <a:t>Experiments</a:t>
            </a:r>
          </a:p>
          <a:p>
            <a:pPr marL="514350" indent="-514350">
              <a:buFont typeface="+mj-lt"/>
              <a:buAutoNum type="arabicPeriod"/>
            </a:pPr>
            <a:r>
              <a:rPr lang="en-US" sz="2800" dirty="0">
                <a:solidFill>
                  <a:schemeClr val="bg1">
                    <a:lumMod val="75000"/>
                  </a:schemeClr>
                </a:solidFill>
              </a:rPr>
              <a:t>Conclusion</a:t>
            </a:r>
          </a:p>
          <a:p>
            <a:pPr marL="514350" indent="-514350">
              <a:buFont typeface="+mj-lt"/>
              <a:buAutoNum type="arabicPeriod"/>
            </a:pPr>
            <a:endParaRPr lang="en-US" sz="2800" dirty="0">
              <a:solidFill>
                <a:schemeClr val="bg1">
                  <a:lumMod val="75000"/>
                </a:schemeClr>
              </a:solidFill>
            </a:endParaRPr>
          </a:p>
        </p:txBody>
      </p:sp>
      <p:sp>
        <p:nvSpPr>
          <p:cNvPr id="3" name="Tijdelijke aanduiding voor dianummer 2"/>
          <p:cNvSpPr>
            <a:spLocks noGrp="1"/>
          </p:cNvSpPr>
          <p:nvPr>
            <p:ph type="sldNum" sz="quarter" idx="12"/>
          </p:nvPr>
        </p:nvSpPr>
        <p:spPr/>
        <p:txBody>
          <a:bodyPr/>
          <a:lstStyle/>
          <a:p>
            <a:fld id="{0A297500-7527-634B-90F4-69D0994C32B4}" type="slidenum">
              <a:rPr lang="en-GB" smtClean="0"/>
              <a:t>3</a:t>
            </a:fld>
            <a:endParaRPr lang="en-GB" dirty="0"/>
          </a:p>
        </p:txBody>
      </p:sp>
      <p:sp>
        <p:nvSpPr>
          <p:cNvPr id="4" name="Titel 3"/>
          <p:cNvSpPr>
            <a:spLocks noGrp="1"/>
          </p:cNvSpPr>
          <p:nvPr>
            <p:ph type="title"/>
          </p:nvPr>
        </p:nvSpPr>
        <p:spPr/>
        <p:txBody>
          <a:bodyPr/>
          <a:lstStyle/>
          <a:p>
            <a:r>
              <a:rPr lang="en-GB" dirty="0">
                <a:latin typeface="+mj-lt"/>
              </a:rPr>
              <a:t>Overview</a:t>
            </a:r>
          </a:p>
        </p:txBody>
      </p:sp>
    </p:spTree>
    <p:extLst>
      <p:ext uri="{BB962C8B-B14F-4D97-AF65-F5344CB8AC3E}">
        <p14:creationId xmlns:p14="http://schemas.microsoft.com/office/powerpoint/2010/main" val="2401308182"/>
      </p:ext>
    </p:extLst>
  </p:cSld>
  <p:clrMapOvr>
    <a:masterClrMapping/>
  </p:clrMapOvr>
  <mc:AlternateContent xmlns:mc="http://schemas.openxmlformats.org/markup-compatibility/2006" xmlns:p14="http://schemas.microsoft.com/office/powerpoint/2010/main">
    <mc:Choice Requires="p14">
      <p:transition spd="slow" p14:dur="2000" advTm="6350"/>
    </mc:Choice>
    <mc:Fallback xmlns="">
      <p:transition spd="slow" advTm="635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DB75D7C-4DCC-4D36-971F-68B07E7403C9}"/>
                  </a:ext>
                </a:extLst>
              </p:cNvPr>
              <p:cNvSpPr>
                <a:spLocks noGrp="1"/>
              </p:cNvSpPr>
              <p:nvPr>
                <p:ph idx="1"/>
              </p:nvPr>
            </p:nvSpPr>
            <p:spPr/>
            <p:txBody>
              <a:bodyPr/>
              <a:lstStyle/>
              <a:p>
                <a:pPr marL="0" indent="0">
                  <a:buNone/>
                </a:pPr>
                <a:r>
                  <a:rPr lang="en-GB" dirty="0"/>
                  <a:t>Mainly 3 methods:</a:t>
                </a:r>
              </a:p>
              <a:p>
                <a:pPr marL="457200" indent="-457200">
                  <a:buFont typeface="+mj-lt"/>
                  <a:buAutoNum type="arabicPeriod"/>
                </a:pPr>
                <a:r>
                  <a:rPr lang="en-GB" dirty="0"/>
                  <a:t>Dropping columns with too many missing values</a:t>
                </a:r>
              </a:p>
              <a:p>
                <a:pPr marL="457200" indent="-457200">
                  <a:buFont typeface="+mj-lt"/>
                  <a:buAutoNum type="arabicPeriod"/>
                </a:pPr>
                <a:r>
                  <a:rPr lang="en-GB" dirty="0"/>
                  <a:t>Adding SIRS score attribute</a:t>
                </a:r>
              </a:p>
              <a:p>
                <a:pPr marL="457200" indent="-457200">
                  <a:buFont typeface="+mj-lt"/>
                  <a:buAutoNum type="arabicPeriod"/>
                </a:pPr>
                <a:r>
                  <a:rPr lang="en-GB" dirty="0"/>
                  <a:t>Adding sliding window attributes</a:t>
                </a:r>
              </a:p>
              <a:p>
                <a:pPr marL="457200" indent="-457200">
                  <a:buFont typeface="+mj-lt"/>
                  <a:buAutoNum type="arabicPeriod"/>
                </a:pPr>
                <a:endParaRPr lang="en-GB" dirty="0"/>
              </a:p>
              <a:p>
                <a:pPr marL="0" indent="0">
                  <a:buNone/>
                </a:pPr>
                <a:r>
                  <a:rPr lang="en-GB" dirty="0"/>
                  <a:t>Methodology:</a:t>
                </a:r>
              </a:p>
              <a:p>
                <a:pPr marL="0" indent="0">
                  <a:buNone/>
                </a:pPr>
                <a:r>
                  <a:rPr lang="en-GB" dirty="0"/>
                  <a:t>Add them one by one to the algorithm, if the utility score </a:t>
                </a:r>
                <a14:m>
                  <m:oMath xmlns:m="http://schemas.openxmlformats.org/officeDocument/2006/math">
                    <m:d>
                      <m:dPr>
                        <m:begChr m:val="{"/>
                        <m:endChr m:val=""/>
                        <m:ctrlPr>
                          <a:rPr lang="en-GB" i="1">
                            <a:latin typeface="Cambria Math" panose="02040503050406030204" pitchFamily="18" charset="0"/>
                          </a:rPr>
                        </m:ctrlPr>
                      </m:dPr>
                      <m:e>
                        <m:eqArr>
                          <m:eqArrPr>
                            <m:ctrlPr>
                              <a:rPr lang="en-GB" i="1">
                                <a:latin typeface="Cambria Math" panose="02040503050406030204" pitchFamily="18" charset="0"/>
                              </a:rPr>
                            </m:ctrlPr>
                          </m:eqArrPr>
                          <m:e>
                            <m:r>
                              <m:rPr>
                                <m:sty m:val="p"/>
                              </m:rPr>
                              <a:rPr lang="en-US">
                                <a:latin typeface="Cambria Math" panose="02040503050406030204" pitchFamily="18" charset="0"/>
                              </a:rPr>
                              <m:t>increases</m:t>
                            </m:r>
                            <m:r>
                              <a:rPr lang="en-US">
                                <a:latin typeface="Cambria Math" panose="02040503050406030204" pitchFamily="18" charset="0"/>
                              </a:rPr>
                              <m:t>, </m:t>
                            </m:r>
                            <m:r>
                              <m:rPr>
                                <m:sty m:val="p"/>
                              </m:rPr>
                              <a:rPr lang="en-US">
                                <a:latin typeface="Cambria Math" panose="02040503050406030204" pitchFamily="18" charset="0"/>
                              </a:rPr>
                              <m:t>keep</m:t>
                            </m:r>
                            <m:r>
                              <a:rPr lang="en-US">
                                <a:latin typeface="Cambria Math" panose="02040503050406030204" pitchFamily="18" charset="0"/>
                              </a:rPr>
                              <m:t> </m:t>
                            </m:r>
                            <m:r>
                              <m:rPr>
                                <m:sty m:val="p"/>
                              </m:rPr>
                              <a:rPr lang="en-US">
                                <a:latin typeface="Cambria Math" panose="02040503050406030204" pitchFamily="18" charset="0"/>
                              </a:rPr>
                              <m:t>it</m:t>
                            </m:r>
                            <m:r>
                              <a:rPr lang="nl-BE" b="0" i="0" smtClean="0">
                                <a:latin typeface="Cambria Math" panose="02040503050406030204" pitchFamily="18" charset="0"/>
                              </a:rPr>
                              <m:t>     </m:t>
                            </m:r>
                          </m:e>
                          <m:e>
                            <m:r>
                              <a:rPr lang="en-US">
                                <a:latin typeface="Cambria Math" panose="02040503050406030204" pitchFamily="18" charset="0"/>
                              </a:rPr>
                              <m:t> </m:t>
                            </m:r>
                            <m:r>
                              <m:rPr>
                                <m:sty m:val="p"/>
                              </m:rPr>
                              <a:rPr lang="en-US">
                                <a:latin typeface="Cambria Math" panose="02040503050406030204" pitchFamily="18" charset="0"/>
                              </a:rPr>
                              <m:t>decreases</m:t>
                            </m:r>
                            <m:r>
                              <a:rPr lang="en-US">
                                <a:latin typeface="Cambria Math" panose="02040503050406030204" pitchFamily="18" charset="0"/>
                              </a:rPr>
                              <m:t>, </m:t>
                            </m:r>
                            <m:r>
                              <m:rPr>
                                <m:sty m:val="p"/>
                              </m:rPr>
                              <a:rPr lang="en-US">
                                <a:latin typeface="Cambria Math" panose="02040503050406030204" pitchFamily="18" charset="0"/>
                              </a:rPr>
                              <m:t>remove</m:t>
                            </m:r>
                            <m:r>
                              <a:rPr lang="en-US">
                                <a:latin typeface="Cambria Math" panose="02040503050406030204" pitchFamily="18" charset="0"/>
                              </a:rPr>
                              <m:t> </m:t>
                            </m:r>
                            <m:r>
                              <m:rPr>
                                <m:sty m:val="p"/>
                              </m:rPr>
                              <a:rPr lang="en-US">
                                <a:latin typeface="Cambria Math" panose="02040503050406030204" pitchFamily="18" charset="0"/>
                              </a:rPr>
                              <m:t>it</m:t>
                            </m:r>
                          </m:e>
                        </m:eqArr>
                      </m:e>
                    </m:d>
                  </m:oMath>
                </a14:m>
                <a:endParaRPr lang="en-GB" dirty="0"/>
              </a:p>
              <a:p>
                <a:pPr marL="0" indent="0">
                  <a:buNone/>
                </a:pPr>
                <a:endParaRPr lang="en-GB" dirty="0"/>
              </a:p>
              <a:p>
                <a:pPr marL="0" indent="0">
                  <a:buNone/>
                </a:pPr>
                <a:endParaRPr lang="en-GB" dirty="0"/>
              </a:p>
            </p:txBody>
          </p:sp>
        </mc:Choice>
        <mc:Fallback xmlns="">
          <p:sp>
            <p:nvSpPr>
              <p:cNvPr id="2" name="Content Placeholder 1">
                <a:extLst>
                  <a:ext uri="{FF2B5EF4-FFF2-40B4-BE49-F238E27FC236}">
                    <a16:creationId xmlns:a16="http://schemas.microsoft.com/office/drawing/2014/main" id="{DDB75D7C-4DCC-4D36-971F-68B07E7403C9}"/>
                  </a:ext>
                </a:extLst>
              </p:cNvPr>
              <p:cNvSpPr>
                <a:spLocks noGrp="1" noRot="1" noChangeAspect="1" noMove="1" noResize="1" noEditPoints="1" noAdjustHandles="1" noChangeArrowheads="1" noChangeShapeType="1" noTextEdit="1"/>
              </p:cNvSpPr>
              <p:nvPr>
                <p:ph idx="1"/>
              </p:nvPr>
            </p:nvSpPr>
            <p:spPr>
              <a:blipFill>
                <a:blip r:embed="rId3"/>
                <a:stretch>
                  <a:fillRect l="-828" t="-95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11E6C03-C739-4CED-BBA0-1D68DBA252A4}"/>
              </a:ext>
            </a:extLst>
          </p:cNvPr>
          <p:cNvSpPr>
            <a:spLocks noGrp="1"/>
          </p:cNvSpPr>
          <p:nvPr>
            <p:ph type="sldNum" sz="quarter" idx="12"/>
          </p:nvPr>
        </p:nvSpPr>
        <p:spPr/>
        <p:txBody>
          <a:bodyPr/>
          <a:lstStyle/>
          <a:p>
            <a:fld id="{0A297500-7527-634B-90F4-69D0994C32B4}" type="slidenum">
              <a:rPr lang="nl-NL" smtClean="0"/>
              <a:t>30</a:t>
            </a:fld>
            <a:endParaRPr lang="nl-NL" dirty="0"/>
          </a:p>
        </p:txBody>
      </p:sp>
      <p:sp>
        <p:nvSpPr>
          <p:cNvPr id="4" name="Title 3">
            <a:extLst>
              <a:ext uri="{FF2B5EF4-FFF2-40B4-BE49-F238E27FC236}">
                <a16:creationId xmlns:a16="http://schemas.microsoft.com/office/drawing/2014/main" id="{B7313FC3-60EC-4DEC-A794-CCE76E3CA6C4}"/>
              </a:ext>
            </a:extLst>
          </p:cNvPr>
          <p:cNvSpPr>
            <a:spLocks noGrp="1"/>
          </p:cNvSpPr>
          <p:nvPr>
            <p:ph type="title"/>
          </p:nvPr>
        </p:nvSpPr>
        <p:spPr/>
        <p:txBody>
          <a:bodyPr>
            <a:normAutofit/>
          </a:bodyPr>
          <a:lstStyle/>
          <a:p>
            <a:r>
              <a:rPr lang="en-US" dirty="0"/>
              <a:t>Experiments for reliably predicting sepsis</a:t>
            </a:r>
            <a:endParaRPr lang="nl-BE" dirty="0"/>
          </a:p>
        </p:txBody>
      </p:sp>
    </p:spTree>
    <p:extLst>
      <p:ext uri="{BB962C8B-B14F-4D97-AF65-F5344CB8AC3E}">
        <p14:creationId xmlns:p14="http://schemas.microsoft.com/office/powerpoint/2010/main" val="3877118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0C81A8-ACA4-4E5E-B4B7-8A9EE3577595}"/>
              </a:ext>
            </a:extLst>
          </p:cNvPr>
          <p:cNvSpPr>
            <a:spLocks noGrp="1"/>
          </p:cNvSpPr>
          <p:nvPr>
            <p:ph idx="1"/>
          </p:nvPr>
        </p:nvSpPr>
        <p:spPr>
          <a:xfrm>
            <a:off x="576000" y="1656000"/>
            <a:ext cx="7488708" cy="4464000"/>
          </a:xfrm>
        </p:spPr>
        <p:txBody>
          <a:bodyPr/>
          <a:lstStyle/>
          <a:p>
            <a:r>
              <a:rPr lang="en-US" dirty="0"/>
              <a:t>Many columns are severely missing – more than 90% of the data is missing</a:t>
            </a:r>
          </a:p>
          <a:p>
            <a:endParaRPr lang="en-US" dirty="0"/>
          </a:p>
          <a:p>
            <a:r>
              <a:rPr lang="en-US" dirty="0"/>
              <a:t>In 42 columns, 26 columns are severely missing</a:t>
            </a:r>
          </a:p>
          <a:p>
            <a:endParaRPr lang="en-US" dirty="0"/>
          </a:p>
          <a:p>
            <a:r>
              <a:rPr lang="en-US" dirty="0"/>
              <a:t>Severely missing columns are unhelpful for algorithm training</a:t>
            </a:r>
          </a:p>
        </p:txBody>
      </p:sp>
      <p:sp>
        <p:nvSpPr>
          <p:cNvPr id="3" name="Slide Number Placeholder 2">
            <a:extLst>
              <a:ext uri="{FF2B5EF4-FFF2-40B4-BE49-F238E27FC236}">
                <a16:creationId xmlns:a16="http://schemas.microsoft.com/office/drawing/2014/main" id="{F7A5326A-6580-4CB9-85F3-637E2964C951}"/>
              </a:ext>
            </a:extLst>
          </p:cNvPr>
          <p:cNvSpPr>
            <a:spLocks noGrp="1"/>
          </p:cNvSpPr>
          <p:nvPr>
            <p:ph type="sldNum" sz="quarter" idx="12"/>
          </p:nvPr>
        </p:nvSpPr>
        <p:spPr/>
        <p:txBody>
          <a:bodyPr/>
          <a:lstStyle/>
          <a:p>
            <a:fld id="{0A297500-7527-634B-90F4-69D0994C32B4}" type="slidenum">
              <a:rPr lang="nl-NL" smtClean="0"/>
              <a:t>31</a:t>
            </a:fld>
            <a:endParaRPr lang="nl-NL" dirty="0"/>
          </a:p>
        </p:txBody>
      </p:sp>
      <p:sp>
        <p:nvSpPr>
          <p:cNvPr id="4" name="Title 3">
            <a:extLst>
              <a:ext uri="{FF2B5EF4-FFF2-40B4-BE49-F238E27FC236}">
                <a16:creationId xmlns:a16="http://schemas.microsoft.com/office/drawing/2014/main" id="{E63DABB4-02D1-418B-84A8-34EA9DAEDF7E}"/>
              </a:ext>
            </a:extLst>
          </p:cNvPr>
          <p:cNvSpPr>
            <a:spLocks noGrp="1"/>
          </p:cNvSpPr>
          <p:nvPr>
            <p:ph type="title"/>
          </p:nvPr>
        </p:nvSpPr>
        <p:spPr/>
        <p:txBody>
          <a:bodyPr>
            <a:normAutofit/>
          </a:bodyPr>
          <a:lstStyle/>
          <a:p>
            <a:r>
              <a:rPr lang="en-GB" dirty="0"/>
              <a:t>Dropping columns</a:t>
            </a:r>
          </a:p>
        </p:txBody>
      </p:sp>
      <p:graphicFrame>
        <p:nvGraphicFramePr>
          <p:cNvPr id="5" name="Table 5">
            <a:extLst>
              <a:ext uri="{FF2B5EF4-FFF2-40B4-BE49-F238E27FC236}">
                <a16:creationId xmlns:a16="http://schemas.microsoft.com/office/drawing/2014/main" id="{00539D50-C25A-49BE-AF89-62E7710A686E}"/>
              </a:ext>
            </a:extLst>
          </p:cNvPr>
          <p:cNvGraphicFramePr>
            <a:graphicFrameLocks noGrp="1"/>
          </p:cNvGraphicFramePr>
          <p:nvPr>
            <p:extLst>
              <p:ext uri="{D42A27DB-BD31-4B8C-83A1-F6EECF244321}">
                <p14:modId xmlns:p14="http://schemas.microsoft.com/office/powerpoint/2010/main" val="521971045"/>
              </p:ext>
            </p:extLst>
          </p:nvPr>
        </p:nvGraphicFramePr>
        <p:xfrm>
          <a:off x="8065908" y="1307267"/>
          <a:ext cx="3544566" cy="2494280"/>
        </p:xfrm>
        <a:graphic>
          <a:graphicData uri="http://schemas.openxmlformats.org/drawingml/2006/table">
            <a:tbl>
              <a:tblPr firstRow="1" bandRow="1">
                <a:tableStyleId>{5C22544A-7EE6-4342-B048-85BDC9FD1C3A}</a:tableStyleId>
              </a:tblPr>
              <a:tblGrid>
                <a:gridCol w="1772283">
                  <a:extLst>
                    <a:ext uri="{9D8B030D-6E8A-4147-A177-3AD203B41FA5}">
                      <a16:colId xmlns:a16="http://schemas.microsoft.com/office/drawing/2014/main" val="658186109"/>
                    </a:ext>
                  </a:extLst>
                </a:gridCol>
                <a:gridCol w="1772283">
                  <a:extLst>
                    <a:ext uri="{9D8B030D-6E8A-4147-A177-3AD203B41FA5}">
                      <a16:colId xmlns:a16="http://schemas.microsoft.com/office/drawing/2014/main" val="2188922746"/>
                    </a:ext>
                  </a:extLst>
                </a:gridCol>
              </a:tblGrid>
              <a:tr h="287533">
                <a:tc>
                  <a:txBody>
                    <a:bodyPr/>
                    <a:lstStyle/>
                    <a:p>
                      <a:pPr algn="l"/>
                      <a:r>
                        <a:rPr lang="en-US" sz="1800" b="0" i="0" u="none" strike="noStrike" kern="1200" baseline="0">
                          <a:solidFill>
                            <a:schemeClr val="lt1"/>
                          </a:solidFill>
                          <a:latin typeface="+mn-lt"/>
                          <a:ea typeface="+mn-ea"/>
                          <a:cs typeface="+mn-cs"/>
                        </a:rPr>
                        <a:t>Column</a:t>
                      </a:r>
                      <a:endParaRPr lang="en-US" sz="1800" dirty="0"/>
                    </a:p>
                  </a:txBody>
                  <a:tcPr/>
                </a:tc>
                <a:tc>
                  <a:txBody>
                    <a:bodyPr/>
                    <a:lstStyle/>
                    <a:p>
                      <a:pPr algn="l"/>
                      <a:r>
                        <a:rPr lang="en-US" sz="1800" b="0" i="0" u="none" strike="noStrike" kern="1200" baseline="0">
                          <a:solidFill>
                            <a:schemeClr val="lt1"/>
                          </a:solidFill>
                          <a:latin typeface="+mn-lt"/>
                          <a:ea typeface="+mn-ea"/>
                          <a:cs typeface="+mn-cs"/>
                        </a:rPr>
                        <a:t>Missing rate (%)</a:t>
                      </a:r>
                      <a:endParaRPr lang="en-US" sz="1800" dirty="0"/>
                    </a:p>
                  </a:txBody>
                  <a:tcPr/>
                </a:tc>
                <a:extLst>
                  <a:ext uri="{0D108BD9-81ED-4DB2-BD59-A6C34878D82A}">
                    <a16:rowId xmlns:a16="http://schemas.microsoft.com/office/drawing/2014/main" val="2717424000"/>
                  </a:ext>
                </a:extLst>
              </a:tr>
              <a:tr h="370840">
                <a:tc>
                  <a:txBody>
                    <a:bodyPr/>
                    <a:lstStyle/>
                    <a:p>
                      <a:pPr algn="l"/>
                      <a:r>
                        <a:rPr lang="en-US" sz="1800"/>
                        <a:t>HR</a:t>
                      </a:r>
                      <a:endParaRPr lang="en-US" sz="1800" dirty="0"/>
                    </a:p>
                  </a:txBody>
                  <a:tcPr/>
                </a:tc>
                <a:tc>
                  <a:txBody>
                    <a:bodyPr/>
                    <a:lstStyle/>
                    <a:p>
                      <a:pPr algn="l"/>
                      <a:r>
                        <a:rPr lang="en-US" sz="1800"/>
                        <a:t>9.88</a:t>
                      </a:r>
                      <a:endParaRPr lang="en-US" sz="1800" dirty="0"/>
                    </a:p>
                  </a:txBody>
                  <a:tcPr/>
                </a:tc>
                <a:extLst>
                  <a:ext uri="{0D108BD9-81ED-4DB2-BD59-A6C34878D82A}">
                    <a16:rowId xmlns:a16="http://schemas.microsoft.com/office/drawing/2014/main" val="3453688834"/>
                  </a:ext>
                </a:extLst>
              </a:tr>
              <a:tr h="370840">
                <a:tc>
                  <a:txBody>
                    <a:bodyPr/>
                    <a:lstStyle/>
                    <a:p>
                      <a:pPr algn="l"/>
                      <a:r>
                        <a:rPr lang="en-US" sz="1800"/>
                        <a:t>MAP</a:t>
                      </a:r>
                      <a:endParaRPr lang="en-US" sz="1800" dirty="0"/>
                    </a:p>
                  </a:txBody>
                  <a:tcPr/>
                </a:tc>
                <a:tc>
                  <a:txBody>
                    <a:bodyPr/>
                    <a:lstStyle/>
                    <a:p>
                      <a:pPr algn="l"/>
                      <a:r>
                        <a:rPr lang="en-US" sz="1800"/>
                        <a:t>12.45</a:t>
                      </a:r>
                      <a:endParaRPr lang="en-US" sz="1800" dirty="0"/>
                    </a:p>
                  </a:txBody>
                  <a:tcPr/>
                </a:tc>
                <a:extLst>
                  <a:ext uri="{0D108BD9-81ED-4DB2-BD59-A6C34878D82A}">
                    <a16:rowId xmlns:a16="http://schemas.microsoft.com/office/drawing/2014/main" val="3109644537"/>
                  </a:ext>
                </a:extLst>
              </a:tr>
              <a:tr h="370840">
                <a:tc>
                  <a:txBody>
                    <a:bodyPr/>
                    <a:lstStyle/>
                    <a:p>
                      <a:pPr algn="l"/>
                      <a:r>
                        <a:rPr lang="en-US" sz="1800"/>
                        <a:t>…</a:t>
                      </a:r>
                      <a:endParaRPr lang="en-US" sz="1800" dirty="0"/>
                    </a:p>
                  </a:txBody>
                  <a:tcPr/>
                </a:tc>
                <a:tc>
                  <a:txBody>
                    <a:bodyPr/>
                    <a:lstStyle/>
                    <a:p>
                      <a:pPr algn="l"/>
                      <a:r>
                        <a:rPr lang="en-US" sz="1800"/>
                        <a:t>…</a:t>
                      </a:r>
                      <a:endParaRPr lang="en-US" sz="1800" dirty="0"/>
                    </a:p>
                  </a:txBody>
                  <a:tcPr/>
                </a:tc>
                <a:extLst>
                  <a:ext uri="{0D108BD9-81ED-4DB2-BD59-A6C34878D82A}">
                    <a16:rowId xmlns:a16="http://schemas.microsoft.com/office/drawing/2014/main" val="913644560"/>
                  </a:ext>
                </a:extLst>
              </a:tr>
              <a:tr h="370840">
                <a:tc>
                  <a:txBody>
                    <a:bodyPr/>
                    <a:lstStyle/>
                    <a:p>
                      <a:pPr algn="l"/>
                      <a:r>
                        <a:rPr lang="en-US" sz="1800" b="0" i="0" u="none" strike="noStrike" kern="1200" baseline="0">
                          <a:solidFill>
                            <a:schemeClr val="dk1"/>
                          </a:solidFill>
                          <a:latin typeface="+mn-lt"/>
                          <a:ea typeface="+mn-ea"/>
                          <a:cs typeface="+mn-cs"/>
                        </a:rPr>
                        <a:t>Fibrinogen</a:t>
                      </a:r>
                      <a:endParaRPr lang="en-US" sz="1800" dirty="0"/>
                    </a:p>
                  </a:txBody>
                  <a:tcPr/>
                </a:tc>
                <a:tc>
                  <a:txBody>
                    <a:bodyPr/>
                    <a:lstStyle/>
                    <a:p>
                      <a:pPr algn="l"/>
                      <a:r>
                        <a:rPr lang="en-US" sz="1800" b="0" i="0" u="none" strike="noStrike" kern="1200" baseline="0">
                          <a:solidFill>
                            <a:schemeClr val="dk1"/>
                          </a:solidFill>
                          <a:latin typeface="+mn-lt"/>
                          <a:ea typeface="+mn-ea"/>
                          <a:cs typeface="+mn-cs"/>
                        </a:rPr>
                        <a:t>99.34</a:t>
                      </a:r>
                      <a:endParaRPr lang="en-US" sz="1800" dirty="0"/>
                    </a:p>
                  </a:txBody>
                  <a:tcPr/>
                </a:tc>
                <a:extLst>
                  <a:ext uri="{0D108BD9-81ED-4DB2-BD59-A6C34878D82A}">
                    <a16:rowId xmlns:a16="http://schemas.microsoft.com/office/drawing/2014/main" val="4085881074"/>
                  </a:ext>
                </a:extLst>
              </a:tr>
              <a:tr h="370840">
                <a:tc>
                  <a:txBody>
                    <a:bodyPr/>
                    <a:lstStyle/>
                    <a:p>
                      <a:pPr algn="l"/>
                      <a:r>
                        <a:rPr lang="en-US" sz="1800" b="0" i="0" u="none" strike="noStrike" kern="1200" baseline="0">
                          <a:solidFill>
                            <a:schemeClr val="dk1"/>
                          </a:solidFill>
                          <a:latin typeface="+mn-lt"/>
                          <a:ea typeface="+mn-ea"/>
                          <a:cs typeface="+mn-cs"/>
                        </a:rPr>
                        <a:t>Bilirubin_direct</a:t>
                      </a:r>
                      <a:endParaRPr lang="en-US" sz="1800" dirty="0"/>
                    </a:p>
                  </a:txBody>
                  <a:tcPr/>
                </a:tc>
                <a:tc>
                  <a:txBody>
                    <a:bodyPr/>
                    <a:lstStyle/>
                    <a:p>
                      <a:pPr algn="l"/>
                      <a:r>
                        <a:rPr lang="en-US" sz="1800" b="0" i="0" u="none" strike="noStrike" kern="1200" baseline="0">
                          <a:solidFill>
                            <a:schemeClr val="dk1"/>
                          </a:solidFill>
                          <a:latin typeface="+mn-lt"/>
                          <a:ea typeface="+mn-ea"/>
                          <a:cs typeface="+mn-cs"/>
                        </a:rPr>
                        <a:t>99.81</a:t>
                      </a:r>
                      <a:endParaRPr lang="en-US" sz="1800" dirty="0"/>
                    </a:p>
                  </a:txBody>
                  <a:tcPr/>
                </a:tc>
                <a:extLst>
                  <a:ext uri="{0D108BD9-81ED-4DB2-BD59-A6C34878D82A}">
                    <a16:rowId xmlns:a16="http://schemas.microsoft.com/office/drawing/2014/main" val="3045165540"/>
                  </a:ext>
                </a:extLst>
              </a:tr>
            </a:tbl>
          </a:graphicData>
        </a:graphic>
      </p:graphicFrame>
      <p:sp>
        <p:nvSpPr>
          <p:cNvPr id="6" name="Rectangle: Rounded Corners 5">
            <a:extLst>
              <a:ext uri="{FF2B5EF4-FFF2-40B4-BE49-F238E27FC236}">
                <a16:creationId xmlns:a16="http://schemas.microsoft.com/office/drawing/2014/main" id="{753FAD10-57AF-4C69-A1EC-D5984C001DA6}"/>
              </a:ext>
            </a:extLst>
          </p:cNvPr>
          <p:cNvSpPr/>
          <p:nvPr/>
        </p:nvSpPr>
        <p:spPr>
          <a:xfrm>
            <a:off x="8413277" y="4646933"/>
            <a:ext cx="2856554" cy="665138"/>
          </a:xfrm>
          <a:prstGeom prst="roundRect">
            <a:avLst>
              <a:gd name="adj" fmla="val 3244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ysClr val="windowText" lastClr="000000"/>
                </a:solidFill>
              </a:rPr>
              <a:t>Severely missing column</a:t>
            </a:r>
          </a:p>
        </p:txBody>
      </p:sp>
      <p:sp>
        <p:nvSpPr>
          <p:cNvPr id="9" name="Rectangle: Rounded Corners 8">
            <a:extLst>
              <a:ext uri="{FF2B5EF4-FFF2-40B4-BE49-F238E27FC236}">
                <a16:creationId xmlns:a16="http://schemas.microsoft.com/office/drawing/2014/main" id="{370E6EE5-FF66-45B8-8AB9-14C9839B9D04}"/>
              </a:ext>
            </a:extLst>
          </p:cNvPr>
          <p:cNvSpPr/>
          <p:nvPr/>
        </p:nvSpPr>
        <p:spPr>
          <a:xfrm>
            <a:off x="7968304" y="3031024"/>
            <a:ext cx="3746500" cy="770524"/>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9DE5ECFF-FEC9-4B78-A5AD-057B1EDBA57E}"/>
              </a:ext>
            </a:extLst>
          </p:cNvPr>
          <p:cNvCxnSpPr>
            <a:cxnSpLocks/>
            <a:stCxn id="6" idx="0"/>
            <a:endCxn id="9" idx="2"/>
          </p:cNvCxnSpPr>
          <p:nvPr/>
        </p:nvCxnSpPr>
        <p:spPr>
          <a:xfrm flipV="1">
            <a:off x="9841554" y="3801548"/>
            <a:ext cx="0" cy="845385"/>
          </a:xfrm>
          <a:prstGeom prst="straightConnector1">
            <a:avLst/>
          </a:prstGeom>
          <a:ln w="127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1419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B80506A1-D735-49C5-A435-5EE604A0648C}"/>
              </a:ext>
            </a:extLst>
          </p:cNvPr>
          <p:cNvGraphicFramePr>
            <a:graphicFrameLocks noGrp="1"/>
          </p:cNvGraphicFramePr>
          <p:nvPr>
            <p:ph idx="1"/>
            <p:extLst>
              <p:ext uri="{D42A27DB-BD31-4B8C-83A1-F6EECF244321}">
                <p14:modId xmlns:p14="http://schemas.microsoft.com/office/powerpoint/2010/main" val="4273296280"/>
              </p:ext>
            </p:extLst>
          </p:nvPr>
        </p:nvGraphicFramePr>
        <p:xfrm>
          <a:off x="5011005" y="1694413"/>
          <a:ext cx="6934068" cy="1879600"/>
        </p:xfrm>
        <a:graphic>
          <a:graphicData uri="http://schemas.openxmlformats.org/drawingml/2006/table">
            <a:tbl>
              <a:tblPr firstRow="1" bandRow="1">
                <a:tableStyleId>{5C22544A-7EE6-4342-B048-85BDC9FD1C3A}</a:tableStyleId>
              </a:tblPr>
              <a:tblGrid>
                <a:gridCol w="2107425">
                  <a:extLst>
                    <a:ext uri="{9D8B030D-6E8A-4147-A177-3AD203B41FA5}">
                      <a16:colId xmlns:a16="http://schemas.microsoft.com/office/drawing/2014/main" val="1930032784"/>
                    </a:ext>
                  </a:extLst>
                </a:gridCol>
                <a:gridCol w="784037">
                  <a:extLst>
                    <a:ext uri="{9D8B030D-6E8A-4147-A177-3AD203B41FA5}">
                      <a16:colId xmlns:a16="http://schemas.microsoft.com/office/drawing/2014/main" val="1691496591"/>
                    </a:ext>
                  </a:extLst>
                </a:gridCol>
                <a:gridCol w="863648">
                  <a:extLst>
                    <a:ext uri="{9D8B030D-6E8A-4147-A177-3AD203B41FA5}">
                      <a16:colId xmlns:a16="http://schemas.microsoft.com/office/drawing/2014/main" val="3067652522"/>
                    </a:ext>
                  </a:extLst>
                </a:gridCol>
                <a:gridCol w="753394">
                  <a:extLst>
                    <a:ext uri="{9D8B030D-6E8A-4147-A177-3AD203B41FA5}">
                      <a16:colId xmlns:a16="http://schemas.microsoft.com/office/drawing/2014/main" val="639471995"/>
                    </a:ext>
                  </a:extLst>
                </a:gridCol>
                <a:gridCol w="808521">
                  <a:extLst>
                    <a:ext uri="{9D8B030D-6E8A-4147-A177-3AD203B41FA5}">
                      <a16:colId xmlns:a16="http://schemas.microsoft.com/office/drawing/2014/main" val="3507753568"/>
                    </a:ext>
                  </a:extLst>
                </a:gridCol>
                <a:gridCol w="771771">
                  <a:extLst>
                    <a:ext uri="{9D8B030D-6E8A-4147-A177-3AD203B41FA5}">
                      <a16:colId xmlns:a16="http://schemas.microsoft.com/office/drawing/2014/main" val="3838069665"/>
                    </a:ext>
                  </a:extLst>
                </a:gridCol>
                <a:gridCol w="845272">
                  <a:extLst>
                    <a:ext uri="{9D8B030D-6E8A-4147-A177-3AD203B41FA5}">
                      <a16:colId xmlns:a16="http://schemas.microsoft.com/office/drawing/2014/main" val="1256435129"/>
                    </a:ext>
                  </a:extLst>
                </a:gridCol>
              </a:tblGrid>
              <a:tr h="368218">
                <a:tc>
                  <a:txBody>
                    <a:bodyPr/>
                    <a:lstStyle/>
                    <a:p>
                      <a:endParaRPr lang="en-US" sz="2000" dirty="0">
                        <a:latin typeface="+mn-lt"/>
                      </a:endParaRPr>
                    </a:p>
                  </a:txBody>
                  <a:tcPr/>
                </a:tc>
                <a:tc>
                  <a:txBody>
                    <a:bodyPr/>
                    <a:lstStyle/>
                    <a:p>
                      <a:pPr algn="ctr" fontAlgn="b"/>
                      <a:r>
                        <a:rPr lang="en-US" sz="2000" b="0" i="0" u="none" strike="noStrike" kern="1200" baseline="0">
                          <a:solidFill>
                            <a:schemeClr val="lt1"/>
                          </a:solidFill>
                          <a:latin typeface="+mn-lt"/>
                          <a:ea typeface="+mn-ea"/>
                          <a:cs typeface="+mn-cs"/>
                        </a:rPr>
                        <a:t>90%</a:t>
                      </a:r>
                      <a:endParaRPr lang="en-US" sz="2000" b="0" i="0" u="none" strike="noStrike" kern="1200" baseline="0" dirty="0">
                        <a:solidFill>
                          <a:schemeClr val="lt1"/>
                        </a:solidFill>
                        <a:latin typeface="+mn-lt"/>
                        <a:ea typeface="+mn-ea"/>
                        <a:cs typeface="+mn-cs"/>
                      </a:endParaRPr>
                    </a:p>
                  </a:txBody>
                  <a:tcPr marL="9525" marR="9525" marT="9525" marB="0" anchor="b"/>
                </a:tc>
                <a:tc>
                  <a:txBody>
                    <a:bodyPr/>
                    <a:lstStyle/>
                    <a:p>
                      <a:pPr algn="ctr" fontAlgn="b"/>
                      <a:r>
                        <a:rPr lang="en-US" sz="2000" b="0" i="0" u="none" strike="noStrike" kern="1200" baseline="0">
                          <a:solidFill>
                            <a:schemeClr val="lt1"/>
                          </a:solidFill>
                          <a:latin typeface="+mn-lt"/>
                          <a:ea typeface="+mn-ea"/>
                          <a:cs typeface="+mn-cs"/>
                        </a:rPr>
                        <a:t>91%</a:t>
                      </a:r>
                      <a:endParaRPr lang="en-US" sz="2000" b="0" i="0" u="none" strike="noStrike" kern="1200" baseline="0" dirty="0">
                        <a:solidFill>
                          <a:schemeClr val="lt1"/>
                        </a:solidFill>
                        <a:latin typeface="+mn-lt"/>
                        <a:ea typeface="+mn-ea"/>
                        <a:cs typeface="+mn-cs"/>
                      </a:endParaRPr>
                    </a:p>
                  </a:txBody>
                  <a:tcPr marL="9525" marR="9525" marT="9525" marB="0" anchor="b"/>
                </a:tc>
                <a:tc>
                  <a:txBody>
                    <a:bodyPr/>
                    <a:lstStyle/>
                    <a:p>
                      <a:pPr algn="ctr" fontAlgn="b"/>
                      <a:r>
                        <a:rPr lang="en-US" sz="2000" b="0" i="0" u="none" strike="noStrike" kern="1200" baseline="0">
                          <a:solidFill>
                            <a:schemeClr val="lt1"/>
                          </a:solidFill>
                          <a:latin typeface="+mn-lt"/>
                          <a:ea typeface="+mn-ea"/>
                          <a:cs typeface="+mn-cs"/>
                        </a:rPr>
                        <a:t>92%</a:t>
                      </a:r>
                      <a:endParaRPr lang="en-US" sz="2000" b="0" i="0" u="none" strike="noStrike" kern="1200" baseline="0" dirty="0">
                        <a:solidFill>
                          <a:schemeClr val="lt1"/>
                        </a:solidFill>
                        <a:latin typeface="+mn-lt"/>
                        <a:ea typeface="+mn-ea"/>
                        <a:cs typeface="+mn-cs"/>
                      </a:endParaRPr>
                    </a:p>
                  </a:txBody>
                  <a:tcPr marL="9525" marR="9525" marT="9525" marB="0" anchor="b"/>
                </a:tc>
                <a:tc>
                  <a:txBody>
                    <a:bodyPr/>
                    <a:lstStyle/>
                    <a:p>
                      <a:pPr algn="ctr" fontAlgn="b"/>
                      <a:r>
                        <a:rPr lang="en-US" sz="2000" b="0" i="0" u="none" strike="noStrike" kern="1200" baseline="0">
                          <a:solidFill>
                            <a:schemeClr val="lt1"/>
                          </a:solidFill>
                          <a:latin typeface="+mn-lt"/>
                          <a:ea typeface="+mn-ea"/>
                          <a:cs typeface="+mn-cs"/>
                        </a:rPr>
                        <a:t>93%</a:t>
                      </a:r>
                      <a:endParaRPr lang="en-US" sz="2000" b="0" i="0" u="none" strike="noStrike" kern="1200" baseline="0" dirty="0">
                        <a:solidFill>
                          <a:schemeClr val="lt1"/>
                        </a:solidFill>
                        <a:latin typeface="+mn-lt"/>
                        <a:ea typeface="+mn-ea"/>
                        <a:cs typeface="+mn-cs"/>
                      </a:endParaRPr>
                    </a:p>
                  </a:txBody>
                  <a:tcPr marL="9525" marR="9525" marT="9525" marB="0" anchor="b"/>
                </a:tc>
                <a:tc>
                  <a:txBody>
                    <a:bodyPr/>
                    <a:lstStyle/>
                    <a:p>
                      <a:pPr algn="ctr" fontAlgn="b"/>
                      <a:r>
                        <a:rPr lang="en-US" sz="2000" b="0" i="0" u="none" strike="noStrike" kern="1200" baseline="0">
                          <a:solidFill>
                            <a:schemeClr val="lt1"/>
                          </a:solidFill>
                          <a:latin typeface="+mn-lt"/>
                          <a:ea typeface="+mn-ea"/>
                          <a:cs typeface="+mn-cs"/>
                        </a:rPr>
                        <a:t>94%</a:t>
                      </a:r>
                      <a:endParaRPr lang="en-US" sz="2000" b="0" i="0" u="none" strike="noStrike" kern="1200" baseline="0" dirty="0">
                        <a:solidFill>
                          <a:schemeClr val="lt1"/>
                        </a:solidFill>
                        <a:latin typeface="+mn-lt"/>
                        <a:ea typeface="+mn-ea"/>
                        <a:cs typeface="+mn-cs"/>
                      </a:endParaRPr>
                    </a:p>
                  </a:txBody>
                  <a:tcPr marL="9525" marR="9525" marT="9525" marB="0" anchor="b"/>
                </a:tc>
                <a:tc>
                  <a:txBody>
                    <a:bodyPr/>
                    <a:lstStyle/>
                    <a:p>
                      <a:pPr algn="ctr" fontAlgn="b"/>
                      <a:r>
                        <a:rPr lang="en-US" sz="2000" b="0" i="0" u="none" strike="noStrike" kern="1200" baseline="0">
                          <a:solidFill>
                            <a:schemeClr val="lt1"/>
                          </a:solidFill>
                          <a:latin typeface="+mn-lt"/>
                          <a:ea typeface="+mn-ea"/>
                          <a:cs typeface="+mn-cs"/>
                        </a:rPr>
                        <a:t>100%</a:t>
                      </a:r>
                      <a:endParaRPr lang="en-US" sz="2000" b="0" i="0" u="none" strike="noStrike" kern="1200" baseline="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932909385"/>
                  </a:ext>
                </a:extLst>
              </a:tr>
              <a:tr h="370840">
                <a:tc>
                  <a:txBody>
                    <a:bodyPr/>
                    <a:lstStyle/>
                    <a:p>
                      <a:pPr algn="l" fontAlgn="b"/>
                      <a:r>
                        <a:rPr lang="en-US" sz="2000" b="0" i="0" u="none" strike="noStrike" dirty="0" err="1">
                          <a:solidFill>
                            <a:srgbClr val="000000"/>
                          </a:solidFill>
                          <a:effectLst/>
                          <a:latin typeface="+mn-lt"/>
                        </a:rPr>
                        <a:t>UtilityScore_mean</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0.087</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0.101</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0.100</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0.095</a:t>
                      </a:r>
                    </a:p>
                  </a:txBody>
                  <a:tcPr marL="9525" marR="9525" marT="9525" marB="0" anchor="b"/>
                </a:tc>
                <a:tc>
                  <a:txBody>
                    <a:bodyPr/>
                    <a:lstStyle/>
                    <a:p>
                      <a:pPr algn="ctr" fontAlgn="b"/>
                      <a:r>
                        <a:rPr lang="en-US" sz="2000" b="0" i="0" u="none" strike="noStrike">
                          <a:solidFill>
                            <a:srgbClr val="000000"/>
                          </a:solidFill>
                          <a:effectLst/>
                          <a:latin typeface="+mn-lt"/>
                        </a:rPr>
                        <a:t>0.069</a:t>
                      </a:r>
                    </a:p>
                  </a:txBody>
                  <a:tcPr marL="9525" marR="9525" marT="9525" marB="0" anchor="b"/>
                </a:tc>
                <a:tc>
                  <a:txBody>
                    <a:bodyPr/>
                    <a:lstStyle/>
                    <a:p>
                      <a:pPr algn="ctr" fontAlgn="b"/>
                      <a:r>
                        <a:rPr lang="en-US" sz="2000" b="0" i="0" u="none" strike="noStrike">
                          <a:solidFill>
                            <a:srgbClr val="000000"/>
                          </a:solidFill>
                          <a:effectLst/>
                          <a:latin typeface="+mn-lt"/>
                        </a:rPr>
                        <a:t>0.067</a:t>
                      </a:r>
                    </a:p>
                  </a:txBody>
                  <a:tcPr marL="9525" marR="9525" marT="9525" marB="0" anchor="b"/>
                </a:tc>
                <a:extLst>
                  <a:ext uri="{0D108BD9-81ED-4DB2-BD59-A6C34878D82A}">
                    <a16:rowId xmlns:a16="http://schemas.microsoft.com/office/drawing/2014/main" val="2055759974"/>
                  </a:ext>
                </a:extLst>
              </a:tr>
              <a:tr h="370840">
                <a:tc>
                  <a:txBody>
                    <a:bodyPr/>
                    <a:lstStyle/>
                    <a:p>
                      <a:pPr algn="l" fontAlgn="b"/>
                      <a:r>
                        <a:rPr lang="en-US" sz="2000" b="0" i="0" u="none" strike="noStrike">
                          <a:solidFill>
                            <a:srgbClr val="000000"/>
                          </a:solidFill>
                          <a:effectLst/>
                          <a:latin typeface="+mn-lt"/>
                        </a:rPr>
                        <a:t>UtilityScore_std</a:t>
                      </a:r>
                    </a:p>
                  </a:txBody>
                  <a:tcPr marL="9525" marR="9525" marT="9525" marB="0" anchor="b"/>
                </a:tc>
                <a:tc>
                  <a:txBody>
                    <a:bodyPr/>
                    <a:lstStyle/>
                    <a:p>
                      <a:pPr algn="ctr" fontAlgn="b"/>
                      <a:r>
                        <a:rPr lang="en-US" sz="2000" b="0" i="0" u="none" strike="noStrike">
                          <a:solidFill>
                            <a:srgbClr val="000000"/>
                          </a:solidFill>
                          <a:effectLst/>
                          <a:latin typeface="+mn-lt"/>
                        </a:rPr>
                        <a:t>0.021</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0.03</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0.03</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0.038</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0.024</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0.033</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4252128699"/>
                  </a:ext>
                </a:extLst>
              </a:tr>
              <a:tr h="370840">
                <a:tc>
                  <a:txBody>
                    <a:bodyPr/>
                    <a:lstStyle/>
                    <a:p>
                      <a:pPr algn="l" fontAlgn="b"/>
                      <a:r>
                        <a:rPr lang="en-US" sz="2000" b="0" i="0" u="none" strike="noStrike">
                          <a:solidFill>
                            <a:srgbClr val="000000"/>
                          </a:solidFill>
                          <a:effectLst/>
                          <a:latin typeface="+mn-lt"/>
                        </a:rPr>
                        <a:t>F1Score_mean</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0.082</a:t>
                      </a:r>
                    </a:p>
                  </a:txBody>
                  <a:tcPr marL="9525" marR="9525" marT="9525" marB="0" anchor="b"/>
                </a:tc>
                <a:tc>
                  <a:txBody>
                    <a:bodyPr/>
                    <a:lstStyle/>
                    <a:p>
                      <a:pPr algn="ctr" fontAlgn="b"/>
                      <a:r>
                        <a:rPr lang="en-US" sz="2000" b="0" i="0" u="none" strike="noStrike">
                          <a:solidFill>
                            <a:srgbClr val="000000"/>
                          </a:solidFill>
                          <a:effectLst/>
                          <a:latin typeface="+mn-lt"/>
                        </a:rPr>
                        <a:t>0.088</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0.092</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0.092</a:t>
                      </a:r>
                    </a:p>
                  </a:txBody>
                  <a:tcPr marL="9525" marR="9525" marT="9525" marB="0" anchor="b"/>
                </a:tc>
                <a:tc>
                  <a:txBody>
                    <a:bodyPr/>
                    <a:lstStyle/>
                    <a:p>
                      <a:pPr algn="ctr" fontAlgn="b"/>
                      <a:r>
                        <a:rPr lang="en-US" sz="2000" b="0" i="0" u="none" strike="noStrike">
                          <a:solidFill>
                            <a:srgbClr val="000000"/>
                          </a:solidFill>
                          <a:effectLst/>
                          <a:latin typeface="+mn-lt"/>
                        </a:rPr>
                        <a:t>0.081</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0.085</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1603119162"/>
                  </a:ext>
                </a:extLst>
              </a:tr>
              <a:tr h="370840">
                <a:tc>
                  <a:txBody>
                    <a:bodyPr/>
                    <a:lstStyle/>
                    <a:p>
                      <a:pPr algn="l" fontAlgn="b"/>
                      <a:r>
                        <a:rPr lang="en-US" sz="2000" b="0" i="0" u="none" strike="noStrike">
                          <a:solidFill>
                            <a:srgbClr val="000000"/>
                          </a:solidFill>
                          <a:effectLst/>
                          <a:latin typeface="+mn-lt"/>
                        </a:rPr>
                        <a:t>Accuracy_mean</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0.931</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0.932</a:t>
                      </a:r>
                    </a:p>
                  </a:txBody>
                  <a:tcPr marL="9525" marR="9525" marT="9525" marB="0" anchor="b"/>
                </a:tc>
                <a:tc>
                  <a:txBody>
                    <a:bodyPr/>
                    <a:lstStyle/>
                    <a:p>
                      <a:pPr algn="ctr" fontAlgn="b"/>
                      <a:r>
                        <a:rPr lang="en-US" sz="2000" b="0" i="0" u="none" strike="noStrike">
                          <a:solidFill>
                            <a:srgbClr val="000000"/>
                          </a:solidFill>
                          <a:effectLst/>
                          <a:latin typeface="+mn-lt"/>
                        </a:rPr>
                        <a:t>0.942</a:t>
                      </a:r>
                    </a:p>
                  </a:txBody>
                  <a:tcPr marL="9525" marR="9525" marT="9525" marB="0" anchor="b"/>
                </a:tc>
                <a:tc>
                  <a:txBody>
                    <a:bodyPr/>
                    <a:lstStyle/>
                    <a:p>
                      <a:pPr algn="ctr" fontAlgn="b"/>
                      <a:r>
                        <a:rPr lang="en-US" sz="2000" b="0" i="0" u="none" strike="noStrike">
                          <a:solidFill>
                            <a:srgbClr val="000000"/>
                          </a:solidFill>
                          <a:effectLst/>
                          <a:latin typeface="+mn-lt"/>
                        </a:rPr>
                        <a:t>0.946</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0.953</a:t>
                      </a:r>
                      <a:endParaRPr lang="en-US" sz="2000" b="0" i="0" u="none" strike="noStrike" dirty="0">
                        <a:solidFill>
                          <a:srgbClr val="000000"/>
                        </a:solidFill>
                        <a:effectLst/>
                        <a:latin typeface="+mn-lt"/>
                      </a:endParaRPr>
                    </a:p>
                  </a:txBody>
                  <a:tcPr marL="9525" marR="9525" marT="9525" marB="0" anchor="b"/>
                </a:tc>
                <a:tc>
                  <a:txBody>
                    <a:bodyPr/>
                    <a:lstStyle/>
                    <a:p>
                      <a:pPr algn="ctr" fontAlgn="b"/>
                      <a:r>
                        <a:rPr lang="en-US" sz="2000" b="0" i="0" u="none" strike="noStrike">
                          <a:solidFill>
                            <a:srgbClr val="000000"/>
                          </a:solidFill>
                          <a:effectLst/>
                          <a:latin typeface="+mn-lt"/>
                        </a:rPr>
                        <a:t>0.961</a:t>
                      </a:r>
                      <a:endParaRPr lang="en-US" sz="2000" b="0" i="0" u="none" strike="noStrike" dirty="0">
                        <a:solidFill>
                          <a:srgbClr val="000000"/>
                        </a:solidFill>
                        <a:effectLst/>
                        <a:latin typeface="+mn-lt"/>
                      </a:endParaRPr>
                    </a:p>
                  </a:txBody>
                  <a:tcPr marL="9525" marR="9525" marT="9525" marB="0" anchor="b"/>
                </a:tc>
                <a:extLst>
                  <a:ext uri="{0D108BD9-81ED-4DB2-BD59-A6C34878D82A}">
                    <a16:rowId xmlns:a16="http://schemas.microsoft.com/office/drawing/2014/main" val="340467413"/>
                  </a:ext>
                </a:extLst>
              </a:tr>
            </a:tbl>
          </a:graphicData>
        </a:graphic>
      </p:graphicFrame>
      <p:sp>
        <p:nvSpPr>
          <p:cNvPr id="3" name="Slide Number Placeholder 2">
            <a:extLst>
              <a:ext uri="{FF2B5EF4-FFF2-40B4-BE49-F238E27FC236}">
                <a16:creationId xmlns:a16="http://schemas.microsoft.com/office/drawing/2014/main" id="{4C865C60-4431-40CC-975D-D5C1A162055A}"/>
              </a:ext>
            </a:extLst>
          </p:cNvPr>
          <p:cNvSpPr>
            <a:spLocks noGrp="1"/>
          </p:cNvSpPr>
          <p:nvPr>
            <p:ph type="sldNum" sz="quarter" idx="12"/>
          </p:nvPr>
        </p:nvSpPr>
        <p:spPr/>
        <p:txBody>
          <a:bodyPr/>
          <a:lstStyle/>
          <a:p>
            <a:fld id="{0A297500-7527-634B-90F4-69D0994C32B4}" type="slidenum">
              <a:rPr lang="nl-NL" smtClean="0"/>
              <a:t>32</a:t>
            </a:fld>
            <a:endParaRPr lang="nl-NL" dirty="0"/>
          </a:p>
        </p:txBody>
      </p:sp>
      <p:sp>
        <p:nvSpPr>
          <p:cNvPr id="4" name="Title 3">
            <a:extLst>
              <a:ext uri="{FF2B5EF4-FFF2-40B4-BE49-F238E27FC236}">
                <a16:creationId xmlns:a16="http://schemas.microsoft.com/office/drawing/2014/main" id="{0E4A9D8E-D1C9-4D07-B09C-776043771C10}"/>
              </a:ext>
            </a:extLst>
          </p:cNvPr>
          <p:cNvSpPr>
            <a:spLocks noGrp="1"/>
          </p:cNvSpPr>
          <p:nvPr>
            <p:ph type="title"/>
          </p:nvPr>
        </p:nvSpPr>
        <p:spPr>
          <a:xfrm>
            <a:off x="576000" y="207036"/>
            <a:ext cx="5632295" cy="1152000"/>
          </a:xfrm>
        </p:spPr>
        <p:txBody>
          <a:bodyPr>
            <a:normAutofit fontScale="90000"/>
          </a:bodyPr>
          <a:lstStyle/>
          <a:p>
            <a:r>
              <a:rPr lang="en-GB" dirty="0"/>
              <a:t>Dropping columns results</a:t>
            </a:r>
            <a:endParaRPr lang="en-US" dirty="0"/>
          </a:p>
        </p:txBody>
      </p:sp>
      <p:sp>
        <p:nvSpPr>
          <p:cNvPr id="6" name="Rectangle: Rounded Corners 5">
            <a:extLst>
              <a:ext uri="{FF2B5EF4-FFF2-40B4-BE49-F238E27FC236}">
                <a16:creationId xmlns:a16="http://schemas.microsoft.com/office/drawing/2014/main" id="{87F67CEF-ED6B-4290-90A6-3422EC377D3C}"/>
              </a:ext>
            </a:extLst>
          </p:cNvPr>
          <p:cNvSpPr/>
          <p:nvPr/>
        </p:nvSpPr>
        <p:spPr>
          <a:xfrm>
            <a:off x="7974000" y="1692000"/>
            <a:ext cx="1584000" cy="1980000"/>
          </a:xfrm>
          <a:prstGeom prst="roundRect">
            <a:avLst/>
          </a:prstGeom>
          <a:noFill/>
          <a:ln w="317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800" dirty="0">
              <a:effectLst>
                <a:outerShdw blurRad="50800" dist="38100" dir="2700000" algn="tl" rotWithShape="0">
                  <a:prstClr val="black">
                    <a:alpha val="40000"/>
                  </a:prstClr>
                </a:outerShdw>
              </a:effectLst>
            </a:endParaRPr>
          </a:p>
        </p:txBody>
      </p:sp>
      <p:sp>
        <p:nvSpPr>
          <p:cNvPr id="7" name="Content Placeholder 1">
            <a:extLst>
              <a:ext uri="{FF2B5EF4-FFF2-40B4-BE49-F238E27FC236}">
                <a16:creationId xmlns:a16="http://schemas.microsoft.com/office/drawing/2014/main" id="{5D2EC821-8763-4CF3-B965-CF92B7D43C95}"/>
              </a:ext>
            </a:extLst>
          </p:cNvPr>
          <p:cNvSpPr txBox="1">
            <a:spLocks/>
          </p:cNvSpPr>
          <p:nvPr/>
        </p:nvSpPr>
        <p:spPr>
          <a:xfrm>
            <a:off x="576001" y="1359036"/>
            <a:ext cx="4199200" cy="441946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t>Try dropping columns with missing ratio higher than</a:t>
            </a:r>
          </a:p>
          <a:p>
            <a:pPr marL="0" indent="0">
              <a:buFont typeface="Arial"/>
              <a:buNone/>
            </a:pPr>
            <a:endParaRPr lang="en-US" dirty="0"/>
          </a:p>
          <a:p>
            <a:r>
              <a:rPr lang="en-US" dirty="0"/>
              <a:t>A big performance improvement!</a:t>
            </a:r>
          </a:p>
          <a:p>
            <a:pPr marL="0" indent="0">
              <a:buFont typeface="Arial"/>
              <a:buNone/>
            </a:pPr>
            <a:r>
              <a:rPr lang="en-US" dirty="0"/>
              <a:t>(0.067 </a:t>
            </a:r>
            <a:r>
              <a:rPr lang="en-US" dirty="0">
                <a:sym typeface="Wingdings" panose="05000000000000000000" pitchFamily="2" charset="2"/>
              </a:rPr>
              <a:t> </a:t>
            </a:r>
            <a:r>
              <a:rPr lang="en-US" dirty="0"/>
              <a:t>0.10)</a:t>
            </a:r>
          </a:p>
          <a:p>
            <a:r>
              <a:rPr lang="en-US" dirty="0"/>
              <a:t>Dropping columns with missing ratios higher than 91% or 92% </a:t>
            </a:r>
          </a:p>
          <a:p>
            <a:endParaRPr lang="en-US" dirty="0"/>
          </a:p>
        </p:txBody>
      </p:sp>
      <p:cxnSp>
        <p:nvCxnSpPr>
          <p:cNvPr id="11" name="Straight Arrow Connector 10">
            <a:extLst>
              <a:ext uri="{FF2B5EF4-FFF2-40B4-BE49-F238E27FC236}">
                <a16:creationId xmlns:a16="http://schemas.microsoft.com/office/drawing/2014/main" id="{E1E755D1-9D75-499A-89D0-C614505029CD}"/>
              </a:ext>
            </a:extLst>
          </p:cNvPr>
          <p:cNvCxnSpPr>
            <a:cxnSpLocks/>
          </p:cNvCxnSpPr>
          <p:nvPr/>
        </p:nvCxnSpPr>
        <p:spPr>
          <a:xfrm>
            <a:off x="4114800" y="1948180"/>
            <a:ext cx="1866900" cy="0"/>
          </a:xfrm>
          <a:prstGeom prst="straightConnector1">
            <a:avLst/>
          </a:prstGeom>
          <a:ln w="38100">
            <a:solidFill>
              <a:srgbClr val="00B0F0"/>
            </a:solidFill>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18B6560F-4F87-4CC8-B4A2-3C9AE107676C}"/>
              </a:ext>
            </a:extLst>
          </p:cNvPr>
          <p:cNvSpPr txBox="1"/>
          <p:nvPr/>
        </p:nvSpPr>
        <p:spPr>
          <a:xfrm>
            <a:off x="6232541" y="1126615"/>
            <a:ext cx="4490996" cy="400110"/>
          </a:xfrm>
          <a:prstGeom prst="rect">
            <a:avLst/>
          </a:prstGeom>
          <a:noFill/>
        </p:spPr>
        <p:txBody>
          <a:bodyPr wrap="square" rtlCol="0">
            <a:spAutoFit/>
          </a:bodyPr>
          <a:lstStyle/>
          <a:p>
            <a:r>
              <a:rPr lang="en-US" sz="2000" b="0" i="0" u="none" strike="noStrike" baseline="0" dirty="0">
                <a:latin typeface="CIDFont+F4"/>
              </a:rPr>
              <a:t>K=5, Decision Tree, forward + zero filling</a:t>
            </a:r>
            <a:endParaRPr lang="en-US" sz="2000" dirty="0"/>
          </a:p>
        </p:txBody>
      </p:sp>
    </p:spTree>
    <p:extLst>
      <p:ext uri="{BB962C8B-B14F-4D97-AF65-F5344CB8AC3E}">
        <p14:creationId xmlns:p14="http://schemas.microsoft.com/office/powerpoint/2010/main" val="1447028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C2C5A2-1623-4636-A19A-939423D81235}"/>
              </a:ext>
            </a:extLst>
          </p:cNvPr>
          <p:cNvSpPr>
            <a:spLocks noGrp="1"/>
          </p:cNvSpPr>
          <p:nvPr>
            <p:ph idx="1"/>
          </p:nvPr>
        </p:nvSpPr>
        <p:spPr>
          <a:xfrm>
            <a:off x="1224000" y="4697929"/>
            <a:ext cx="10032274" cy="904320"/>
          </a:xfrm>
        </p:spPr>
        <p:txBody>
          <a:bodyPr/>
          <a:lstStyle/>
          <a:p>
            <a:pPr marL="0" indent="0" algn="ctr">
              <a:buNone/>
            </a:pPr>
            <a:r>
              <a:rPr lang="en-US" dirty="0"/>
              <a:t>Utility score = 0.101</a:t>
            </a:r>
          </a:p>
        </p:txBody>
      </p:sp>
      <p:sp>
        <p:nvSpPr>
          <p:cNvPr id="3" name="Slide Number Placeholder 2">
            <a:extLst>
              <a:ext uri="{FF2B5EF4-FFF2-40B4-BE49-F238E27FC236}">
                <a16:creationId xmlns:a16="http://schemas.microsoft.com/office/drawing/2014/main" id="{B92E1B83-2203-4174-8671-8F8E47B9FC07}"/>
              </a:ext>
            </a:extLst>
          </p:cNvPr>
          <p:cNvSpPr>
            <a:spLocks noGrp="1"/>
          </p:cNvSpPr>
          <p:nvPr>
            <p:ph type="sldNum" sz="quarter" idx="12"/>
          </p:nvPr>
        </p:nvSpPr>
        <p:spPr/>
        <p:txBody>
          <a:bodyPr/>
          <a:lstStyle/>
          <a:p>
            <a:fld id="{0A297500-7527-634B-90F4-69D0994C32B4}" type="slidenum">
              <a:rPr lang="nl-NL" smtClean="0"/>
              <a:t>33</a:t>
            </a:fld>
            <a:endParaRPr lang="nl-NL" dirty="0"/>
          </a:p>
        </p:txBody>
      </p:sp>
      <p:sp>
        <p:nvSpPr>
          <p:cNvPr id="4" name="Title 3">
            <a:extLst>
              <a:ext uri="{FF2B5EF4-FFF2-40B4-BE49-F238E27FC236}">
                <a16:creationId xmlns:a16="http://schemas.microsoft.com/office/drawing/2014/main" id="{A393E4DB-859B-4855-BB75-3FF44B996BC4}"/>
              </a:ext>
            </a:extLst>
          </p:cNvPr>
          <p:cNvSpPr>
            <a:spLocks noGrp="1"/>
          </p:cNvSpPr>
          <p:nvPr>
            <p:ph type="title"/>
          </p:nvPr>
        </p:nvSpPr>
        <p:spPr/>
        <p:txBody>
          <a:bodyPr/>
          <a:lstStyle/>
          <a:p>
            <a:r>
              <a:rPr lang="en-US" dirty="0"/>
              <a:t>Current algorithm</a:t>
            </a:r>
          </a:p>
        </p:txBody>
      </p:sp>
      <p:grpSp>
        <p:nvGrpSpPr>
          <p:cNvPr id="5" name="Group 4">
            <a:extLst>
              <a:ext uri="{FF2B5EF4-FFF2-40B4-BE49-F238E27FC236}">
                <a16:creationId xmlns:a16="http://schemas.microsoft.com/office/drawing/2014/main" id="{29CA1705-0129-464B-9ADD-ED7AC6B9A975}"/>
              </a:ext>
            </a:extLst>
          </p:cNvPr>
          <p:cNvGrpSpPr/>
          <p:nvPr/>
        </p:nvGrpSpPr>
        <p:grpSpPr>
          <a:xfrm>
            <a:off x="353427" y="1660079"/>
            <a:ext cx="11079958" cy="2430099"/>
            <a:chOff x="353427" y="1660079"/>
            <a:chExt cx="11079958" cy="2430099"/>
          </a:xfrm>
        </p:grpSpPr>
        <p:sp>
          <p:nvSpPr>
            <p:cNvPr id="8" name="Rectangle: Rounded Corners 7">
              <a:extLst>
                <a:ext uri="{FF2B5EF4-FFF2-40B4-BE49-F238E27FC236}">
                  <a16:creationId xmlns:a16="http://schemas.microsoft.com/office/drawing/2014/main" id="{4314A0CA-15ED-468F-8CBE-69C6DDA31632}"/>
                </a:ext>
              </a:extLst>
            </p:cNvPr>
            <p:cNvSpPr/>
            <p:nvPr/>
          </p:nvSpPr>
          <p:spPr>
            <a:xfrm>
              <a:off x="5852159" y="1660079"/>
              <a:ext cx="3122507" cy="2330016"/>
            </a:xfrm>
            <a:prstGeom prst="roundRect">
              <a:avLst/>
            </a:prstGeom>
            <a:noFill/>
            <a:ln w="254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2050" name="Picture 2">
              <a:extLst>
                <a:ext uri="{FF2B5EF4-FFF2-40B4-BE49-F238E27FC236}">
                  <a16:creationId xmlns:a16="http://schemas.microsoft.com/office/drawing/2014/main" id="{7DC750CE-BA46-486E-A605-9D0738ACD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27" y="1688229"/>
              <a:ext cx="11079958" cy="24019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83305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207AF0-91AF-4776-B631-A7AB0B0080A1}"/>
              </a:ext>
            </a:extLst>
          </p:cNvPr>
          <p:cNvSpPr>
            <a:spLocks noGrp="1"/>
          </p:cNvSpPr>
          <p:nvPr>
            <p:ph idx="1"/>
          </p:nvPr>
        </p:nvSpPr>
        <p:spPr/>
        <p:txBody>
          <a:bodyPr/>
          <a:lstStyle/>
          <a:p>
            <a:pPr marL="0" indent="0" algn="l">
              <a:buNone/>
            </a:pPr>
            <a:r>
              <a:rPr lang="en-US" dirty="0"/>
              <a:t>SIRS (Systemic Inflammatory Response Syndrome) score:</a:t>
            </a:r>
          </a:p>
          <a:p>
            <a:r>
              <a:rPr lang="en-US" dirty="0"/>
              <a:t>Once used in the definition of sepsis</a:t>
            </a:r>
          </a:p>
          <a:p>
            <a:r>
              <a:rPr lang="en-US" dirty="0"/>
              <a:t>Calculated based </a:t>
            </a:r>
            <a:r>
              <a:rPr lang="en-US" altLang="zh-CN" dirty="0"/>
              <a:t>on 4 measurements: </a:t>
            </a:r>
          </a:p>
          <a:p>
            <a:endParaRPr lang="en-US" altLang="zh-CN" dirty="0"/>
          </a:p>
          <a:p>
            <a:endParaRPr lang="en-US" altLang="zh-CN" dirty="0"/>
          </a:p>
          <a:p>
            <a:endParaRPr lang="en-US" altLang="zh-CN" dirty="0"/>
          </a:p>
          <a:p>
            <a:endParaRPr lang="en-US" altLang="zh-CN" dirty="0"/>
          </a:p>
          <a:p>
            <a:r>
              <a:rPr lang="en-US" altLang="zh-CN" dirty="0"/>
              <a:t>SIRS score = how many conditions are met (ranging 0-4)</a:t>
            </a:r>
          </a:p>
        </p:txBody>
      </p:sp>
      <p:sp>
        <p:nvSpPr>
          <p:cNvPr id="3" name="Slide Number Placeholder 2">
            <a:extLst>
              <a:ext uri="{FF2B5EF4-FFF2-40B4-BE49-F238E27FC236}">
                <a16:creationId xmlns:a16="http://schemas.microsoft.com/office/drawing/2014/main" id="{CE1187BF-E255-4901-90A3-8C79815ED81A}"/>
              </a:ext>
            </a:extLst>
          </p:cNvPr>
          <p:cNvSpPr>
            <a:spLocks noGrp="1"/>
          </p:cNvSpPr>
          <p:nvPr>
            <p:ph type="sldNum" sz="quarter" idx="12"/>
          </p:nvPr>
        </p:nvSpPr>
        <p:spPr/>
        <p:txBody>
          <a:bodyPr/>
          <a:lstStyle/>
          <a:p>
            <a:fld id="{0A297500-7527-634B-90F4-69D0994C32B4}" type="slidenum">
              <a:rPr lang="nl-NL" smtClean="0"/>
              <a:t>34</a:t>
            </a:fld>
            <a:endParaRPr lang="nl-NL" dirty="0"/>
          </a:p>
        </p:txBody>
      </p:sp>
      <p:sp>
        <p:nvSpPr>
          <p:cNvPr id="4" name="Title 3">
            <a:extLst>
              <a:ext uri="{FF2B5EF4-FFF2-40B4-BE49-F238E27FC236}">
                <a16:creationId xmlns:a16="http://schemas.microsoft.com/office/drawing/2014/main" id="{B1D09B6E-F070-4E14-91B4-6499A9B6852D}"/>
              </a:ext>
            </a:extLst>
          </p:cNvPr>
          <p:cNvSpPr>
            <a:spLocks noGrp="1"/>
          </p:cNvSpPr>
          <p:nvPr>
            <p:ph type="title"/>
          </p:nvPr>
        </p:nvSpPr>
        <p:spPr/>
        <p:txBody>
          <a:bodyPr>
            <a:normAutofit/>
          </a:bodyPr>
          <a:lstStyle/>
          <a:p>
            <a:r>
              <a:rPr lang="en-GB" dirty="0"/>
              <a:t>Adding SIRS score</a:t>
            </a:r>
            <a:endParaRPr lang="en-US" dirty="0"/>
          </a:p>
        </p:txBody>
      </p:sp>
      <p:graphicFrame>
        <p:nvGraphicFramePr>
          <p:cNvPr id="5" name="Table 5">
            <a:extLst>
              <a:ext uri="{FF2B5EF4-FFF2-40B4-BE49-F238E27FC236}">
                <a16:creationId xmlns:a16="http://schemas.microsoft.com/office/drawing/2014/main" id="{6AFBA82D-EAAC-42B1-8FF5-9F5592919046}"/>
              </a:ext>
            </a:extLst>
          </p:cNvPr>
          <p:cNvGraphicFramePr>
            <a:graphicFrameLocks noGrp="1"/>
          </p:cNvGraphicFramePr>
          <p:nvPr>
            <p:extLst>
              <p:ext uri="{D42A27DB-BD31-4B8C-83A1-F6EECF244321}">
                <p14:modId xmlns:p14="http://schemas.microsoft.com/office/powerpoint/2010/main" val="2827207275"/>
              </p:ext>
            </p:extLst>
          </p:nvPr>
        </p:nvGraphicFramePr>
        <p:xfrm>
          <a:off x="900000" y="3234678"/>
          <a:ext cx="6086088"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885873034"/>
                    </a:ext>
                  </a:extLst>
                </a:gridCol>
                <a:gridCol w="3376755">
                  <a:extLst>
                    <a:ext uri="{9D8B030D-6E8A-4147-A177-3AD203B41FA5}">
                      <a16:colId xmlns:a16="http://schemas.microsoft.com/office/drawing/2014/main" val="1826936242"/>
                    </a:ext>
                  </a:extLst>
                </a:gridCol>
              </a:tblGrid>
              <a:tr h="370840">
                <a:tc>
                  <a:txBody>
                    <a:bodyPr/>
                    <a:lstStyle/>
                    <a:p>
                      <a:r>
                        <a:rPr lang="en-US" dirty="0"/>
                        <a:t>Measurement</a:t>
                      </a:r>
                    </a:p>
                  </a:txBody>
                  <a:tcPr/>
                </a:tc>
                <a:tc>
                  <a:txBody>
                    <a:bodyPr/>
                    <a:lstStyle/>
                    <a:p>
                      <a:r>
                        <a:rPr lang="en-US" dirty="0"/>
                        <a:t>Condition</a:t>
                      </a:r>
                    </a:p>
                  </a:txBody>
                  <a:tcPr/>
                </a:tc>
                <a:extLst>
                  <a:ext uri="{0D108BD9-81ED-4DB2-BD59-A6C34878D82A}">
                    <a16:rowId xmlns:a16="http://schemas.microsoft.com/office/drawing/2014/main" val="938257321"/>
                  </a:ext>
                </a:extLst>
              </a:tr>
              <a:tr h="370840">
                <a:tc>
                  <a:txBody>
                    <a:bodyPr/>
                    <a:lstStyle/>
                    <a:p>
                      <a:r>
                        <a:rPr lang="en-US" dirty="0"/>
                        <a:t>Temperature</a:t>
                      </a:r>
                    </a:p>
                  </a:txBody>
                  <a:tcPr/>
                </a:tc>
                <a:tc>
                  <a:txBody>
                    <a:bodyPr/>
                    <a:lstStyle/>
                    <a:p>
                      <a:r>
                        <a:rPr lang="en-US" dirty="0"/>
                        <a:t>&lt; 36 °C or &gt; 38 °C</a:t>
                      </a:r>
                    </a:p>
                  </a:txBody>
                  <a:tcPr/>
                </a:tc>
                <a:extLst>
                  <a:ext uri="{0D108BD9-81ED-4DB2-BD59-A6C34878D82A}">
                    <a16:rowId xmlns:a16="http://schemas.microsoft.com/office/drawing/2014/main" val="5797533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Heart rate</a:t>
                      </a:r>
                    </a:p>
                  </a:txBody>
                  <a:tcPr/>
                </a:tc>
                <a:tc>
                  <a:txBody>
                    <a:bodyPr/>
                    <a:lstStyle/>
                    <a:p>
                      <a:r>
                        <a:rPr lang="en-US" dirty="0"/>
                        <a:t>&gt; 90 beats per minute</a:t>
                      </a:r>
                    </a:p>
                  </a:txBody>
                  <a:tcPr/>
                </a:tc>
                <a:extLst>
                  <a:ext uri="{0D108BD9-81ED-4DB2-BD59-A6C34878D82A}">
                    <a16:rowId xmlns:a16="http://schemas.microsoft.com/office/drawing/2014/main" val="1934056722"/>
                  </a:ext>
                </a:extLst>
              </a:tr>
              <a:tr h="370840">
                <a:tc>
                  <a:txBody>
                    <a:bodyPr/>
                    <a:lstStyle/>
                    <a:p>
                      <a:r>
                        <a:rPr lang="en-US" dirty="0"/>
                        <a:t>Respiratory rate</a:t>
                      </a:r>
                    </a:p>
                  </a:txBody>
                  <a:tcPr/>
                </a:tc>
                <a:tc>
                  <a:txBody>
                    <a:bodyPr/>
                    <a:lstStyle/>
                    <a:p>
                      <a:r>
                        <a:rPr lang="en-US" dirty="0"/>
                        <a:t>&gt; 20 breaths per min</a:t>
                      </a:r>
                    </a:p>
                  </a:txBody>
                  <a:tcPr/>
                </a:tc>
                <a:extLst>
                  <a:ext uri="{0D108BD9-81ED-4DB2-BD59-A6C34878D82A}">
                    <a16:rowId xmlns:a16="http://schemas.microsoft.com/office/drawing/2014/main" val="2157499677"/>
                  </a:ext>
                </a:extLst>
              </a:tr>
              <a:tr h="370840">
                <a:tc>
                  <a:txBody>
                    <a:bodyPr/>
                    <a:lstStyle/>
                    <a:p>
                      <a:r>
                        <a:rPr lang="en-US" dirty="0"/>
                        <a:t>White blood cell (WBC)</a:t>
                      </a:r>
                    </a:p>
                  </a:txBody>
                  <a:tcPr/>
                </a:tc>
                <a:tc>
                  <a:txBody>
                    <a:bodyPr/>
                    <a:lstStyle/>
                    <a:p>
                      <a:r>
                        <a:rPr lang="en-US" dirty="0"/>
                        <a:t>&lt; 4x10</a:t>
                      </a:r>
                      <a:r>
                        <a:rPr lang="en-US" baseline="30000" dirty="0"/>
                        <a:t>9</a:t>
                      </a:r>
                      <a:r>
                        <a:rPr lang="en-US" dirty="0"/>
                        <a:t>/L, or &gt; 12x10</a:t>
                      </a:r>
                      <a:r>
                        <a:rPr lang="en-US" baseline="30000" dirty="0"/>
                        <a:t>9</a:t>
                      </a:r>
                      <a:r>
                        <a:rPr lang="en-US" dirty="0"/>
                        <a:t>/L</a:t>
                      </a:r>
                    </a:p>
                  </a:txBody>
                  <a:tcPr/>
                </a:tc>
                <a:extLst>
                  <a:ext uri="{0D108BD9-81ED-4DB2-BD59-A6C34878D82A}">
                    <a16:rowId xmlns:a16="http://schemas.microsoft.com/office/drawing/2014/main" val="48813217"/>
                  </a:ext>
                </a:extLst>
              </a:tr>
            </a:tbl>
          </a:graphicData>
        </a:graphic>
      </p:graphicFrame>
    </p:spTree>
    <p:extLst>
      <p:ext uri="{BB962C8B-B14F-4D97-AF65-F5344CB8AC3E}">
        <p14:creationId xmlns:p14="http://schemas.microsoft.com/office/powerpoint/2010/main" val="2138590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0E178A0-6535-4E07-974C-92F7B59EE10D}"/>
              </a:ext>
            </a:extLst>
          </p:cNvPr>
          <p:cNvGraphicFramePr>
            <a:graphicFrameLocks noGrp="1"/>
          </p:cNvGraphicFramePr>
          <p:nvPr>
            <p:ph idx="1"/>
            <p:extLst>
              <p:ext uri="{D42A27DB-BD31-4B8C-83A1-F6EECF244321}">
                <p14:modId xmlns:p14="http://schemas.microsoft.com/office/powerpoint/2010/main" val="3335580762"/>
              </p:ext>
            </p:extLst>
          </p:nvPr>
        </p:nvGraphicFramePr>
        <p:xfrm>
          <a:off x="5781771" y="1629969"/>
          <a:ext cx="5211063" cy="3067864"/>
        </p:xfrm>
        <a:graphic>
          <a:graphicData uri="http://schemas.openxmlformats.org/drawingml/2006/table">
            <a:tbl>
              <a:tblPr firstRow="1" bandRow="1">
                <a:effectLst>
                  <a:outerShdw blurRad="50800" dist="50800" dir="5400000" sx="95000" sy="95000" algn="ctr" rotWithShape="0">
                    <a:schemeClr val="bg1"/>
                  </a:outerShdw>
                </a:effectLst>
                <a:tableStyleId>{5C22544A-7EE6-4342-B048-85BDC9FD1C3A}</a:tableStyleId>
              </a:tblPr>
              <a:tblGrid>
                <a:gridCol w="2151063">
                  <a:extLst>
                    <a:ext uri="{9D8B030D-6E8A-4147-A177-3AD203B41FA5}">
                      <a16:colId xmlns:a16="http://schemas.microsoft.com/office/drawing/2014/main" val="3607303617"/>
                    </a:ext>
                  </a:extLst>
                </a:gridCol>
                <a:gridCol w="1440000">
                  <a:extLst>
                    <a:ext uri="{9D8B030D-6E8A-4147-A177-3AD203B41FA5}">
                      <a16:colId xmlns:a16="http://schemas.microsoft.com/office/drawing/2014/main" val="89870858"/>
                    </a:ext>
                  </a:extLst>
                </a:gridCol>
                <a:gridCol w="1620000">
                  <a:extLst>
                    <a:ext uri="{9D8B030D-6E8A-4147-A177-3AD203B41FA5}">
                      <a16:colId xmlns:a16="http://schemas.microsoft.com/office/drawing/2014/main" val="901497184"/>
                    </a:ext>
                  </a:extLst>
                </a:gridCol>
              </a:tblGrid>
              <a:tr h="525932">
                <a:tc rowSpan="2">
                  <a:txBody>
                    <a:bodyPr/>
                    <a:lstStyle/>
                    <a:p>
                      <a:endParaRPr lang="en-US" sz="2000" dirty="0"/>
                    </a:p>
                  </a:txBody>
                  <a:tcPr anchor="ctr">
                    <a:solidFill>
                      <a:schemeClr val="tx2"/>
                    </a:solidFill>
                  </a:tcPr>
                </a:tc>
                <a:tc gridSpan="2">
                  <a:txBody>
                    <a:bodyPr/>
                    <a:lstStyle/>
                    <a:p>
                      <a:pPr algn="ctr" fontAlgn="b"/>
                      <a:r>
                        <a:rPr lang="en-US" sz="2000" b="0" i="0" u="none" strike="noStrike" kern="1200" baseline="0" dirty="0">
                          <a:solidFill>
                            <a:schemeClr val="lt1"/>
                          </a:solidFill>
                          <a:latin typeface="+mn-lt"/>
                          <a:ea typeface="+mn-ea"/>
                          <a:cs typeface="+mn-cs"/>
                        </a:rPr>
                        <a:t>Drop columns &gt; 91%</a:t>
                      </a:r>
                    </a:p>
                  </a:txBody>
                  <a:tcPr marL="9525" marR="9525" marT="9525" marB="0" anchor="ctr">
                    <a:solidFill>
                      <a:schemeClr val="tx2"/>
                    </a:solidFill>
                  </a:tcPr>
                </a:tc>
                <a:tc hMerge="1">
                  <a:txBody>
                    <a:bodyPr/>
                    <a:lstStyle/>
                    <a:p>
                      <a:pPr algn="ctr" fontAlgn="b"/>
                      <a:endParaRPr lang="en-US" sz="1800" b="0" i="0" u="none" strike="noStrike" kern="1200" baseline="0" dirty="0">
                        <a:solidFill>
                          <a:schemeClr val="lt1"/>
                        </a:solidFill>
                        <a:latin typeface="+mn-lt"/>
                        <a:ea typeface="+mn-ea"/>
                        <a:cs typeface="+mn-cs"/>
                      </a:endParaRPr>
                    </a:p>
                  </a:txBody>
                  <a:tcPr marL="9525" marR="9525" marT="9525" marB="0" anchor="b"/>
                </a:tc>
                <a:extLst>
                  <a:ext uri="{0D108BD9-81ED-4DB2-BD59-A6C34878D82A}">
                    <a16:rowId xmlns:a16="http://schemas.microsoft.com/office/drawing/2014/main" val="2829073023"/>
                  </a:ext>
                </a:extLst>
              </a:tr>
              <a:tr h="525932">
                <a:tc vMerge="1">
                  <a:txBody>
                    <a:bodyPr/>
                    <a:lstStyle/>
                    <a:p>
                      <a:endParaRPr lang="en-US" sz="1400" dirty="0"/>
                    </a:p>
                  </a:txBody>
                  <a:tcPr/>
                </a:tc>
                <a:tc>
                  <a:txBody>
                    <a:bodyPr/>
                    <a:lstStyle/>
                    <a:p>
                      <a:pPr algn="ctr" fontAlgn="b"/>
                      <a:r>
                        <a:rPr lang="en-US" sz="2000" b="0" i="0" u="none" strike="noStrike" kern="1200" baseline="0" dirty="0">
                          <a:solidFill>
                            <a:schemeClr val="lt1"/>
                          </a:solidFill>
                          <a:latin typeface="+mn-lt"/>
                          <a:ea typeface="+mn-ea"/>
                          <a:cs typeface="+mn-cs"/>
                        </a:rPr>
                        <a:t>No SIRS</a:t>
                      </a:r>
                    </a:p>
                  </a:txBody>
                  <a:tcPr marL="9525" marR="9525" marT="9525" marB="0" anchor="ctr">
                    <a:solidFill>
                      <a:schemeClr val="tx2"/>
                    </a:solidFill>
                  </a:tcPr>
                </a:tc>
                <a:tc>
                  <a:txBody>
                    <a:bodyPr/>
                    <a:lstStyle/>
                    <a:p>
                      <a:pPr algn="ctr" fontAlgn="b"/>
                      <a:r>
                        <a:rPr lang="en-US" sz="2000" b="0" i="0" u="none" strike="noStrike" kern="1200" baseline="0" dirty="0">
                          <a:solidFill>
                            <a:schemeClr val="lt1"/>
                          </a:solidFill>
                          <a:latin typeface="+mn-lt"/>
                          <a:ea typeface="+mn-ea"/>
                          <a:cs typeface="+mn-cs"/>
                        </a:rPr>
                        <a:t>Adding SIRS</a:t>
                      </a:r>
                    </a:p>
                  </a:txBody>
                  <a:tcPr marL="9525" marR="9525" marT="9525" marB="0" anchor="ctr">
                    <a:solidFill>
                      <a:schemeClr val="tx2"/>
                    </a:solidFill>
                  </a:tcPr>
                </a:tc>
                <a:extLst>
                  <a:ext uri="{0D108BD9-81ED-4DB2-BD59-A6C34878D82A}">
                    <a16:rowId xmlns:a16="http://schemas.microsoft.com/office/drawing/2014/main" val="1557103501"/>
                  </a:ext>
                </a:extLst>
              </a:tr>
              <a:tr h="504000">
                <a:tc>
                  <a:txBody>
                    <a:bodyPr/>
                    <a:lstStyle/>
                    <a:p>
                      <a:pPr algn="l" fontAlgn="b"/>
                      <a:r>
                        <a:rPr lang="en-US" sz="2000" b="0" i="0" u="none" strike="noStrike" dirty="0" err="1">
                          <a:solidFill>
                            <a:schemeClr val="tx1"/>
                          </a:solidFill>
                          <a:effectLst/>
                          <a:latin typeface="+mn-lt"/>
                        </a:rPr>
                        <a:t>UtilityScore_mean</a:t>
                      </a:r>
                      <a:endParaRPr lang="en-US" sz="2000" b="0" i="0" u="none" strike="noStrike" dirty="0">
                        <a:solidFill>
                          <a:schemeClr val="tx1"/>
                        </a:solidFill>
                        <a:effectLst/>
                        <a:latin typeface="+mn-lt"/>
                      </a:endParaRPr>
                    </a:p>
                  </a:txBody>
                  <a:tcPr marL="9525" marR="9525" marT="9525" marB="0" anchor="ctr"/>
                </a:tc>
                <a:tc>
                  <a:txBody>
                    <a:bodyPr/>
                    <a:lstStyle/>
                    <a:p>
                      <a:pPr algn="ctr" fontAlgn="b"/>
                      <a:r>
                        <a:rPr lang="en-US" sz="2000" b="0" i="0" u="none" strike="noStrike" dirty="0">
                          <a:solidFill>
                            <a:schemeClr val="tx1"/>
                          </a:solidFill>
                          <a:effectLst/>
                          <a:latin typeface="+mn-lt"/>
                        </a:rPr>
                        <a:t>0.101</a:t>
                      </a:r>
                    </a:p>
                  </a:txBody>
                  <a:tcPr marL="9525" marR="9525" marT="9525" marB="0" anchor="ctr"/>
                </a:tc>
                <a:tc>
                  <a:txBody>
                    <a:bodyPr/>
                    <a:lstStyle/>
                    <a:p>
                      <a:pPr algn="ctr" fontAlgn="b"/>
                      <a:r>
                        <a:rPr lang="en-US" sz="2000" b="0" i="0" u="none" strike="noStrike">
                          <a:solidFill>
                            <a:schemeClr val="tx1"/>
                          </a:solidFill>
                          <a:effectLst/>
                          <a:latin typeface="+mn-lt"/>
                        </a:rPr>
                        <a:t>0.096</a:t>
                      </a:r>
                      <a:endParaRPr lang="en-US" sz="2000" b="0"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3359999980"/>
                  </a:ext>
                </a:extLst>
              </a:tr>
              <a:tr h="504000">
                <a:tc>
                  <a:txBody>
                    <a:bodyPr/>
                    <a:lstStyle/>
                    <a:p>
                      <a:pPr algn="l" fontAlgn="b"/>
                      <a:r>
                        <a:rPr lang="en-US" sz="2000" b="0" i="0" u="none" strike="noStrike">
                          <a:solidFill>
                            <a:schemeClr val="tx1"/>
                          </a:solidFill>
                          <a:effectLst/>
                          <a:latin typeface="+mn-lt"/>
                        </a:rPr>
                        <a:t>UtilityScore_std</a:t>
                      </a:r>
                      <a:endParaRPr lang="en-US" sz="2000" b="0" i="0" u="none" strike="noStrike" dirty="0">
                        <a:solidFill>
                          <a:schemeClr val="tx1"/>
                        </a:solidFill>
                        <a:effectLst/>
                        <a:latin typeface="+mn-lt"/>
                      </a:endParaRPr>
                    </a:p>
                  </a:txBody>
                  <a:tcPr marL="9525" marR="9525" marT="9525" marB="0" anchor="ctr"/>
                </a:tc>
                <a:tc>
                  <a:txBody>
                    <a:bodyPr/>
                    <a:lstStyle/>
                    <a:p>
                      <a:pPr algn="ctr" fontAlgn="b"/>
                      <a:r>
                        <a:rPr lang="en-US" sz="2000" b="0" i="0" u="none" strike="noStrike" dirty="0">
                          <a:solidFill>
                            <a:schemeClr val="tx1"/>
                          </a:solidFill>
                          <a:effectLst/>
                          <a:latin typeface="+mn-lt"/>
                        </a:rPr>
                        <a:t>0.030</a:t>
                      </a:r>
                    </a:p>
                  </a:txBody>
                  <a:tcPr marL="9525" marR="9525" marT="9525" marB="0" anchor="ctr"/>
                </a:tc>
                <a:tc>
                  <a:txBody>
                    <a:bodyPr/>
                    <a:lstStyle/>
                    <a:p>
                      <a:pPr algn="ctr" fontAlgn="b"/>
                      <a:r>
                        <a:rPr lang="en-US" sz="2000" b="0" i="0" u="none" strike="noStrike">
                          <a:solidFill>
                            <a:schemeClr val="tx1"/>
                          </a:solidFill>
                          <a:effectLst/>
                          <a:latin typeface="+mn-lt"/>
                        </a:rPr>
                        <a:t>0.026</a:t>
                      </a:r>
                      <a:endParaRPr lang="en-US" sz="2000" b="0"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29333446"/>
                  </a:ext>
                </a:extLst>
              </a:tr>
              <a:tr h="504000">
                <a:tc>
                  <a:txBody>
                    <a:bodyPr/>
                    <a:lstStyle/>
                    <a:p>
                      <a:pPr algn="l" fontAlgn="b"/>
                      <a:r>
                        <a:rPr lang="en-US" sz="2000" b="0" i="0" u="none" strike="noStrike">
                          <a:solidFill>
                            <a:schemeClr val="tx1"/>
                          </a:solidFill>
                          <a:effectLst/>
                          <a:latin typeface="+mn-lt"/>
                        </a:rPr>
                        <a:t>F1Score_mean</a:t>
                      </a:r>
                      <a:endParaRPr lang="en-US" sz="2000" b="0" i="0" u="none" strike="noStrike" dirty="0">
                        <a:solidFill>
                          <a:schemeClr val="tx1"/>
                        </a:solidFill>
                        <a:effectLst/>
                        <a:latin typeface="+mn-lt"/>
                      </a:endParaRPr>
                    </a:p>
                  </a:txBody>
                  <a:tcPr marL="9525" marR="9525" marT="9525" marB="0" anchor="ctr"/>
                </a:tc>
                <a:tc>
                  <a:txBody>
                    <a:bodyPr/>
                    <a:lstStyle/>
                    <a:p>
                      <a:pPr algn="ctr" fontAlgn="b"/>
                      <a:r>
                        <a:rPr lang="en-US" sz="2000" b="0" i="0" u="none" strike="noStrike" dirty="0">
                          <a:solidFill>
                            <a:schemeClr val="tx1"/>
                          </a:solidFill>
                          <a:effectLst/>
                          <a:latin typeface="+mn-lt"/>
                        </a:rPr>
                        <a:t>0.088</a:t>
                      </a:r>
                    </a:p>
                  </a:txBody>
                  <a:tcPr marL="9525" marR="9525" marT="9525" marB="0" anchor="ctr"/>
                </a:tc>
                <a:tc>
                  <a:txBody>
                    <a:bodyPr/>
                    <a:lstStyle/>
                    <a:p>
                      <a:pPr algn="ctr" fontAlgn="b"/>
                      <a:r>
                        <a:rPr lang="en-US" sz="2000" b="0" i="0" u="none" strike="noStrike">
                          <a:solidFill>
                            <a:schemeClr val="tx1"/>
                          </a:solidFill>
                          <a:effectLst/>
                          <a:latin typeface="+mn-lt"/>
                        </a:rPr>
                        <a:t>0.086</a:t>
                      </a:r>
                      <a:endParaRPr lang="en-US" sz="2000" b="0"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3813428794"/>
                  </a:ext>
                </a:extLst>
              </a:tr>
              <a:tr h="504000">
                <a:tc>
                  <a:txBody>
                    <a:bodyPr/>
                    <a:lstStyle/>
                    <a:p>
                      <a:pPr algn="l" fontAlgn="b"/>
                      <a:r>
                        <a:rPr lang="en-US" sz="2000" b="0" i="0" u="none" strike="noStrike">
                          <a:solidFill>
                            <a:schemeClr val="tx1"/>
                          </a:solidFill>
                          <a:effectLst/>
                          <a:latin typeface="+mn-lt"/>
                        </a:rPr>
                        <a:t>Accuracy_mean</a:t>
                      </a:r>
                      <a:endParaRPr lang="en-US" sz="2000" b="0" i="0" u="none" strike="noStrike" dirty="0">
                        <a:solidFill>
                          <a:schemeClr val="tx1"/>
                        </a:solidFill>
                        <a:effectLst/>
                        <a:latin typeface="+mn-lt"/>
                      </a:endParaRPr>
                    </a:p>
                  </a:txBody>
                  <a:tcPr marL="9525" marR="9525" marT="9525" marB="0" anchor="ctr"/>
                </a:tc>
                <a:tc>
                  <a:txBody>
                    <a:bodyPr/>
                    <a:lstStyle/>
                    <a:p>
                      <a:pPr algn="ctr" fontAlgn="b"/>
                      <a:r>
                        <a:rPr lang="en-US" sz="2000" b="0" i="0" u="none" strike="noStrike" dirty="0">
                          <a:solidFill>
                            <a:schemeClr val="tx1"/>
                          </a:solidFill>
                          <a:effectLst/>
                          <a:latin typeface="+mn-lt"/>
                        </a:rPr>
                        <a:t>0.932</a:t>
                      </a:r>
                    </a:p>
                  </a:txBody>
                  <a:tcPr marL="9525" marR="9525" marT="9525" marB="0" anchor="ctr"/>
                </a:tc>
                <a:tc>
                  <a:txBody>
                    <a:bodyPr/>
                    <a:lstStyle/>
                    <a:p>
                      <a:pPr algn="ctr" fontAlgn="b"/>
                      <a:r>
                        <a:rPr lang="en-US" sz="2000" b="0" i="0" u="none" strike="noStrike" dirty="0">
                          <a:solidFill>
                            <a:schemeClr val="tx1"/>
                          </a:solidFill>
                          <a:effectLst/>
                          <a:latin typeface="+mn-lt"/>
                        </a:rPr>
                        <a:t>0.932</a:t>
                      </a:r>
                    </a:p>
                  </a:txBody>
                  <a:tcPr marL="9525" marR="9525" marT="9525" marB="0" anchor="ctr"/>
                </a:tc>
                <a:extLst>
                  <a:ext uri="{0D108BD9-81ED-4DB2-BD59-A6C34878D82A}">
                    <a16:rowId xmlns:a16="http://schemas.microsoft.com/office/drawing/2014/main" val="3877047876"/>
                  </a:ext>
                </a:extLst>
              </a:tr>
            </a:tbl>
          </a:graphicData>
        </a:graphic>
      </p:graphicFrame>
      <p:sp>
        <p:nvSpPr>
          <p:cNvPr id="3" name="Slide Number Placeholder 2">
            <a:extLst>
              <a:ext uri="{FF2B5EF4-FFF2-40B4-BE49-F238E27FC236}">
                <a16:creationId xmlns:a16="http://schemas.microsoft.com/office/drawing/2014/main" id="{EB1F1538-A018-40C1-9732-ECDE942C1265}"/>
              </a:ext>
            </a:extLst>
          </p:cNvPr>
          <p:cNvSpPr>
            <a:spLocks noGrp="1"/>
          </p:cNvSpPr>
          <p:nvPr>
            <p:ph type="sldNum" sz="quarter" idx="12"/>
          </p:nvPr>
        </p:nvSpPr>
        <p:spPr/>
        <p:txBody>
          <a:bodyPr/>
          <a:lstStyle/>
          <a:p>
            <a:fld id="{0A297500-7527-634B-90F4-69D0994C32B4}" type="slidenum">
              <a:rPr lang="nl-NL" smtClean="0"/>
              <a:t>35</a:t>
            </a:fld>
            <a:endParaRPr lang="nl-NL" dirty="0"/>
          </a:p>
        </p:txBody>
      </p:sp>
      <p:sp>
        <p:nvSpPr>
          <p:cNvPr id="4" name="Title 3">
            <a:extLst>
              <a:ext uri="{FF2B5EF4-FFF2-40B4-BE49-F238E27FC236}">
                <a16:creationId xmlns:a16="http://schemas.microsoft.com/office/drawing/2014/main" id="{C500F88D-F6F9-45DA-81F8-00A30929183F}"/>
              </a:ext>
            </a:extLst>
          </p:cNvPr>
          <p:cNvSpPr>
            <a:spLocks noGrp="1"/>
          </p:cNvSpPr>
          <p:nvPr>
            <p:ph type="title"/>
          </p:nvPr>
        </p:nvSpPr>
        <p:spPr/>
        <p:txBody>
          <a:bodyPr/>
          <a:lstStyle/>
          <a:p>
            <a:r>
              <a:rPr lang="en-GB" dirty="0"/>
              <a:t>Adding SIRS score results</a:t>
            </a:r>
            <a:endParaRPr lang="en-US" dirty="0"/>
          </a:p>
        </p:txBody>
      </p:sp>
      <p:sp>
        <p:nvSpPr>
          <p:cNvPr id="9" name="Content Placeholder 1">
            <a:extLst>
              <a:ext uri="{FF2B5EF4-FFF2-40B4-BE49-F238E27FC236}">
                <a16:creationId xmlns:a16="http://schemas.microsoft.com/office/drawing/2014/main" id="{6143D216-EAA7-47B7-B35A-4C1758F9E255}"/>
              </a:ext>
            </a:extLst>
          </p:cNvPr>
          <p:cNvSpPr txBox="1">
            <a:spLocks/>
          </p:cNvSpPr>
          <p:nvPr/>
        </p:nvSpPr>
        <p:spPr>
          <a:xfrm>
            <a:off x="431621" y="1451323"/>
            <a:ext cx="4749979" cy="42329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t>For dropping columns &gt; 91%,</a:t>
            </a:r>
          </a:p>
          <a:p>
            <a:pPr marL="0" indent="0">
              <a:buFont typeface="Arial"/>
              <a:buNone/>
            </a:pPr>
            <a:r>
              <a:rPr lang="en-US" dirty="0"/>
              <a:t>The utility score decreases</a:t>
            </a:r>
          </a:p>
          <a:p>
            <a:pPr marL="0" indent="0">
              <a:buFont typeface="Arial"/>
              <a:buNone/>
            </a:pPr>
            <a:r>
              <a:rPr lang="en-US" dirty="0"/>
              <a:t>(0.101 </a:t>
            </a:r>
            <a:r>
              <a:rPr lang="en-US" dirty="0">
                <a:sym typeface="Wingdings" panose="05000000000000000000" pitchFamily="2" charset="2"/>
              </a:rPr>
              <a:t></a:t>
            </a:r>
            <a:r>
              <a:rPr lang="en-US" dirty="0"/>
              <a:t> 0.096)</a:t>
            </a:r>
          </a:p>
          <a:p>
            <a:pPr marL="0" indent="0">
              <a:buFont typeface="Arial"/>
              <a:buNone/>
            </a:pPr>
            <a:endParaRPr lang="en-US" dirty="0"/>
          </a:p>
          <a:p>
            <a:r>
              <a:rPr lang="en-US" dirty="0"/>
              <a:t>Adding SIRS is unhelpful!</a:t>
            </a:r>
          </a:p>
          <a:p>
            <a:pPr marL="0" indent="0">
              <a:buFont typeface="Arial"/>
              <a:buNone/>
            </a:pPr>
            <a:endParaRPr lang="en-US" dirty="0"/>
          </a:p>
        </p:txBody>
      </p:sp>
    </p:spTree>
    <p:extLst>
      <p:ext uri="{BB962C8B-B14F-4D97-AF65-F5344CB8AC3E}">
        <p14:creationId xmlns:p14="http://schemas.microsoft.com/office/powerpoint/2010/main" val="3991658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45C9EB7-088D-418D-B3B5-852004967E3A}"/>
                  </a:ext>
                </a:extLst>
              </p:cNvPr>
              <p:cNvSpPr>
                <a:spLocks noGrp="1"/>
              </p:cNvSpPr>
              <p:nvPr>
                <p:ph idx="1"/>
              </p:nvPr>
            </p:nvSpPr>
            <p:spPr>
              <a:xfrm>
                <a:off x="576000" y="1656000"/>
                <a:ext cx="5400000" cy="4464000"/>
              </a:xfrm>
            </p:spPr>
            <p:txBody>
              <a:bodyPr/>
              <a:lstStyle/>
              <a:p>
                <a:r>
                  <a:rPr lang="en-US" dirty="0"/>
                  <a:t>Perform sliding window for each patient on 8 Vital signs </a:t>
                </a:r>
              </a:p>
              <a:p>
                <a:endParaRPr lang="en-US" dirty="0"/>
              </a:p>
              <a:p>
                <a:r>
                  <a:rPr lang="en-US" dirty="0"/>
                  <a:t> Not severely missing (except </a:t>
                </a: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EtCO</m:t>
                        </m:r>
                      </m:e>
                      <m:sub>
                        <m:r>
                          <a:rPr lang="en-US" b="0" i="0" smtClean="0">
                            <a:latin typeface="Cambria Math" panose="02040503050406030204" pitchFamily="18" charset="0"/>
                          </a:rPr>
                          <m:t>2</m:t>
                        </m:r>
                      </m:sub>
                    </m:sSub>
                  </m:oMath>
                </a14:m>
                <a:r>
                  <a:rPr lang="en-US" dirty="0"/>
                  <a:t>)</a:t>
                </a:r>
              </a:p>
              <a:p>
                <a:endParaRPr lang="en-US" dirty="0"/>
              </a:p>
              <a:p>
                <a:endParaRPr lang="en-US" dirty="0"/>
              </a:p>
              <a:p>
                <a:endParaRPr lang="en-US" dirty="0"/>
              </a:p>
            </p:txBody>
          </p:sp>
        </mc:Choice>
        <mc:Fallback xmlns="">
          <p:sp>
            <p:nvSpPr>
              <p:cNvPr id="2" name="Content Placeholder 1">
                <a:extLst>
                  <a:ext uri="{FF2B5EF4-FFF2-40B4-BE49-F238E27FC236}">
                    <a16:creationId xmlns:a16="http://schemas.microsoft.com/office/drawing/2014/main" id="{A45C9EB7-088D-418D-B3B5-852004967E3A}"/>
                  </a:ext>
                </a:extLst>
              </p:cNvPr>
              <p:cNvSpPr>
                <a:spLocks noGrp="1" noRot="1" noChangeAspect="1" noMove="1" noResize="1" noEditPoints="1" noAdjustHandles="1" noChangeArrowheads="1" noChangeShapeType="1" noTextEdit="1"/>
              </p:cNvSpPr>
              <p:nvPr>
                <p:ph idx="1"/>
              </p:nvPr>
            </p:nvSpPr>
            <p:spPr>
              <a:xfrm>
                <a:off x="576000" y="1656000"/>
                <a:ext cx="5400000" cy="4464000"/>
              </a:xfrm>
              <a:blipFill>
                <a:blip r:embed="rId3"/>
                <a:stretch>
                  <a:fillRect l="-1467" t="-956" r="-124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250CC96-888B-4592-BF4B-6386E99BE19C}"/>
              </a:ext>
            </a:extLst>
          </p:cNvPr>
          <p:cNvSpPr>
            <a:spLocks noGrp="1"/>
          </p:cNvSpPr>
          <p:nvPr>
            <p:ph type="sldNum" sz="quarter" idx="12"/>
          </p:nvPr>
        </p:nvSpPr>
        <p:spPr/>
        <p:txBody>
          <a:bodyPr/>
          <a:lstStyle/>
          <a:p>
            <a:fld id="{0A297500-7527-634B-90F4-69D0994C32B4}" type="slidenum">
              <a:rPr lang="nl-NL" smtClean="0"/>
              <a:t>36</a:t>
            </a:fld>
            <a:endParaRPr lang="nl-NL" dirty="0"/>
          </a:p>
        </p:txBody>
      </p:sp>
      <p:sp>
        <p:nvSpPr>
          <p:cNvPr id="4" name="Title 3">
            <a:extLst>
              <a:ext uri="{FF2B5EF4-FFF2-40B4-BE49-F238E27FC236}">
                <a16:creationId xmlns:a16="http://schemas.microsoft.com/office/drawing/2014/main" id="{BFB42B75-4068-48E5-BF86-9E059DF62ACF}"/>
              </a:ext>
            </a:extLst>
          </p:cNvPr>
          <p:cNvSpPr>
            <a:spLocks noGrp="1"/>
          </p:cNvSpPr>
          <p:nvPr>
            <p:ph type="title"/>
          </p:nvPr>
        </p:nvSpPr>
        <p:spPr/>
        <p:txBody>
          <a:bodyPr>
            <a:normAutofit/>
          </a:bodyPr>
          <a:lstStyle/>
          <a:p>
            <a:r>
              <a:rPr lang="en-GB" dirty="0"/>
              <a:t>Adding sliding window attributes</a:t>
            </a:r>
            <a:endParaRPr lang="en-US" dirty="0"/>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A81DE3B6-15FB-4359-8E4B-0732C6C64769}"/>
                  </a:ext>
                </a:extLst>
              </p:cNvPr>
              <p:cNvGraphicFramePr>
                <a:graphicFrameLocks noGrp="1"/>
              </p:cNvGraphicFramePr>
              <p:nvPr>
                <p:extLst>
                  <p:ext uri="{D42A27DB-BD31-4B8C-83A1-F6EECF244321}">
                    <p14:modId xmlns:p14="http://schemas.microsoft.com/office/powerpoint/2010/main" val="4115744282"/>
                  </p:ext>
                </p:extLst>
              </p:nvPr>
            </p:nvGraphicFramePr>
            <p:xfrm>
              <a:off x="6857999" y="1338824"/>
              <a:ext cx="4318001" cy="4286472"/>
            </p:xfrm>
            <a:graphic>
              <a:graphicData uri="http://schemas.openxmlformats.org/drawingml/2006/table">
                <a:tbl>
                  <a:tblPr firstRow="1" bandRow="1">
                    <a:tableStyleId>{5C22544A-7EE6-4342-B048-85BDC9FD1C3A}</a:tableStyleId>
                  </a:tblPr>
                  <a:tblGrid>
                    <a:gridCol w="1700728">
                      <a:extLst>
                        <a:ext uri="{9D8B030D-6E8A-4147-A177-3AD203B41FA5}">
                          <a16:colId xmlns:a16="http://schemas.microsoft.com/office/drawing/2014/main" val="2835808585"/>
                        </a:ext>
                      </a:extLst>
                    </a:gridCol>
                    <a:gridCol w="2617273">
                      <a:extLst>
                        <a:ext uri="{9D8B030D-6E8A-4147-A177-3AD203B41FA5}">
                          <a16:colId xmlns:a16="http://schemas.microsoft.com/office/drawing/2014/main" val="3752557639"/>
                        </a:ext>
                      </a:extLst>
                    </a:gridCol>
                  </a:tblGrid>
                  <a:tr h="762846">
                    <a:tc>
                      <a:txBody>
                        <a:bodyPr/>
                        <a:lstStyle/>
                        <a:p>
                          <a:pPr algn="ctr"/>
                          <a:r>
                            <a:rPr lang="en-US" sz="2000" dirty="0"/>
                            <a:t>Vital Sign Column</a:t>
                          </a:r>
                        </a:p>
                      </a:txBody>
                      <a:tcPr anchor="ctr"/>
                    </a:tc>
                    <a:tc>
                      <a:txBody>
                        <a:bodyPr/>
                        <a:lstStyle/>
                        <a:p>
                          <a:pPr algn="ctr"/>
                          <a:r>
                            <a:rPr lang="en-US" sz="2000"/>
                            <a:t>Missing rate (%)</a:t>
                          </a:r>
                          <a:endParaRPr lang="en-US" sz="2000" dirty="0"/>
                        </a:p>
                      </a:txBody>
                      <a:tcPr anchor="ctr"/>
                    </a:tc>
                    <a:extLst>
                      <a:ext uri="{0D108BD9-81ED-4DB2-BD59-A6C34878D82A}">
                        <a16:rowId xmlns:a16="http://schemas.microsoft.com/office/drawing/2014/main" val="529302567"/>
                      </a:ext>
                    </a:extLst>
                  </a:tr>
                  <a:tr h="441967">
                    <a:tc>
                      <a:txBody>
                        <a:bodyPr/>
                        <a:lstStyle/>
                        <a:p>
                          <a:pPr algn="ctr"/>
                          <a:r>
                            <a:rPr lang="en-US" sz="2000" i="0" dirty="0"/>
                            <a:t>HR</a:t>
                          </a:r>
                        </a:p>
                      </a:txBody>
                      <a:tcPr anchor="ctr"/>
                    </a:tc>
                    <a:tc>
                      <a:txBody>
                        <a:bodyPr/>
                        <a:lstStyle/>
                        <a:p>
                          <a:pPr algn="ctr"/>
                          <a:r>
                            <a:rPr lang="en-US" sz="2000"/>
                            <a:t>9.88</a:t>
                          </a:r>
                          <a:endParaRPr lang="en-US" sz="2000" dirty="0"/>
                        </a:p>
                      </a:txBody>
                      <a:tcPr anchor="ctr"/>
                    </a:tc>
                    <a:extLst>
                      <a:ext uri="{0D108BD9-81ED-4DB2-BD59-A6C34878D82A}">
                        <a16:rowId xmlns:a16="http://schemas.microsoft.com/office/drawing/2014/main" val="3842493136"/>
                      </a:ext>
                    </a:extLst>
                  </a:tr>
                  <a:tr h="441967">
                    <a:tc>
                      <a:txBody>
                        <a:bodyPr/>
                        <a:lstStyle/>
                        <a:p>
                          <a:pPr algn="ctr"/>
                          <a14:m>
                            <m:oMathPara xmlns:m="http://schemas.openxmlformats.org/officeDocument/2006/math">
                              <m:oMathParaPr>
                                <m:jc m:val="center"/>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O</m:t>
                                    </m:r>
                                  </m:e>
                                  <m:sub>
                                    <m:r>
                                      <a:rPr lang="en-US" sz="2000" b="0" i="0" smtClean="0">
                                        <a:latin typeface="Cambria Math" panose="02040503050406030204" pitchFamily="18" charset="0"/>
                                      </a:rPr>
                                      <m:t>2</m:t>
                                    </m:r>
                                  </m:sub>
                                </m:sSub>
                                <m:r>
                                  <m:rPr>
                                    <m:sty m:val="p"/>
                                  </m:rPr>
                                  <a:rPr lang="en-US" sz="2000" b="0" i="0" smtClean="0">
                                    <a:latin typeface="Cambria Math" panose="02040503050406030204" pitchFamily="18" charset="0"/>
                                  </a:rPr>
                                  <m:t>Sat</m:t>
                                </m:r>
                              </m:oMath>
                            </m:oMathPara>
                          </a14:m>
                          <a:endParaRPr lang="en-US" sz="2000" i="0" dirty="0"/>
                        </a:p>
                      </a:txBody>
                      <a:tcPr anchor="ctr"/>
                    </a:tc>
                    <a:tc>
                      <a:txBody>
                        <a:bodyPr/>
                        <a:lstStyle/>
                        <a:p>
                          <a:pPr algn="ctr"/>
                          <a:r>
                            <a:rPr lang="en-US" sz="2000" dirty="0"/>
                            <a:t>13.06</a:t>
                          </a:r>
                        </a:p>
                      </a:txBody>
                      <a:tcPr anchor="ctr"/>
                    </a:tc>
                    <a:extLst>
                      <a:ext uri="{0D108BD9-81ED-4DB2-BD59-A6C34878D82A}">
                        <a16:rowId xmlns:a16="http://schemas.microsoft.com/office/drawing/2014/main" val="471428134"/>
                      </a:ext>
                    </a:extLst>
                  </a:tr>
                  <a:tr h="441967">
                    <a:tc>
                      <a:txBody>
                        <a:bodyPr/>
                        <a:lstStyle/>
                        <a:p>
                          <a:pPr algn="ctr"/>
                          <a:r>
                            <a:rPr lang="en-US" sz="2000" i="0"/>
                            <a:t>Temp</a:t>
                          </a:r>
                          <a:endParaRPr lang="en-US" sz="2000" i="0" dirty="0"/>
                        </a:p>
                      </a:txBody>
                      <a:tcPr anchor="ctr"/>
                    </a:tc>
                    <a:tc>
                      <a:txBody>
                        <a:bodyPr/>
                        <a:lstStyle/>
                        <a:p>
                          <a:pPr algn="ctr"/>
                          <a:r>
                            <a:rPr lang="en-US" sz="2000" dirty="0"/>
                            <a:t>66.16</a:t>
                          </a:r>
                        </a:p>
                      </a:txBody>
                      <a:tcPr anchor="ctr"/>
                    </a:tc>
                    <a:extLst>
                      <a:ext uri="{0D108BD9-81ED-4DB2-BD59-A6C34878D82A}">
                        <a16:rowId xmlns:a16="http://schemas.microsoft.com/office/drawing/2014/main" val="1485334111"/>
                      </a:ext>
                    </a:extLst>
                  </a:tr>
                  <a:tr h="441967">
                    <a:tc>
                      <a:txBody>
                        <a:bodyPr/>
                        <a:lstStyle/>
                        <a:p>
                          <a:pPr algn="ctr"/>
                          <a:r>
                            <a:rPr lang="en-US" sz="2000" i="0"/>
                            <a:t>SBP</a:t>
                          </a:r>
                          <a:endParaRPr lang="en-US" sz="2000" i="0" dirty="0"/>
                        </a:p>
                      </a:txBody>
                      <a:tcPr anchor="ctr"/>
                    </a:tc>
                    <a:tc>
                      <a:txBody>
                        <a:bodyPr/>
                        <a:lstStyle/>
                        <a:p>
                          <a:pPr algn="ctr"/>
                          <a:r>
                            <a:rPr lang="en-US" sz="2000" dirty="0"/>
                            <a:t>14.58</a:t>
                          </a:r>
                        </a:p>
                      </a:txBody>
                      <a:tcPr anchor="ctr"/>
                    </a:tc>
                    <a:extLst>
                      <a:ext uri="{0D108BD9-81ED-4DB2-BD59-A6C34878D82A}">
                        <a16:rowId xmlns:a16="http://schemas.microsoft.com/office/drawing/2014/main" val="2086724107"/>
                      </a:ext>
                    </a:extLst>
                  </a:tr>
                  <a:tr h="441967">
                    <a:tc>
                      <a:txBody>
                        <a:bodyPr/>
                        <a:lstStyle/>
                        <a:p>
                          <a:pPr algn="ctr"/>
                          <a:r>
                            <a:rPr lang="en-US" sz="2000" i="0"/>
                            <a:t>MAP</a:t>
                          </a:r>
                          <a:endParaRPr lang="en-US" sz="2000" i="0" dirty="0"/>
                        </a:p>
                      </a:txBody>
                      <a:tcPr anchor="ctr"/>
                    </a:tc>
                    <a:tc>
                      <a:txBody>
                        <a:bodyPr/>
                        <a:lstStyle/>
                        <a:p>
                          <a:pPr algn="ctr"/>
                          <a:r>
                            <a:rPr lang="en-US" sz="2000" dirty="0"/>
                            <a:t>12.45</a:t>
                          </a:r>
                        </a:p>
                      </a:txBody>
                      <a:tcPr anchor="ctr"/>
                    </a:tc>
                    <a:extLst>
                      <a:ext uri="{0D108BD9-81ED-4DB2-BD59-A6C34878D82A}">
                        <a16:rowId xmlns:a16="http://schemas.microsoft.com/office/drawing/2014/main" val="4236954531"/>
                      </a:ext>
                    </a:extLst>
                  </a:tr>
                  <a:tr h="441967">
                    <a:tc>
                      <a:txBody>
                        <a:bodyPr/>
                        <a:lstStyle/>
                        <a:p>
                          <a:pPr algn="ctr"/>
                          <a:r>
                            <a:rPr lang="en-US" sz="2000" i="0"/>
                            <a:t>DBP</a:t>
                          </a:r>
                          <a:endParaRPr lang="en-US" sz="2000" i="0" dirty="0"/>
                        </a:p>
                      </a:txBody>
                      <a:tcPr anchor="ctr"/>
                    </a:tc>
                    <a:tc>
                      <a:txBody>
                        <a:bodyPr/>
                        <a:lstStyle/>
                        <a:p>
                          <a:pPr algn="ctr"/>
                          <a:r>
                            <a:rPr lang="en-US" sz="2000" dirty="0"/>
                            <a:t>31.35</a:t>
                          </a:r>
                        </a:p>
                      </a:txBody>
                      <a:tcPr anchor="ctr"/>
                    </a:tc>
                    <a:extLst>
                      <a:ext uri="{0D108BD9-81ED-4DB2-BD59-A6C34878D82A}">
                        <a16:rowId xmlns:a16="http://schemas.microsoft.com/office/drawing/2014/main" val="1847735290"/>
                      </a:ext>
                    </a:extLst>
                  </a:tr>
                  <a:tr h="435912">
                    <a:tc>
                      <a:txBody>
                        <a:bodyPr/>
                        <a:lstStyle/>
                        <a:p>
                          <a:pPr algn="ctr"/>
                          <a:r>
                            <a:rPr lang="en-US" sz="2000" i="0"/>
                            <a:t>Resp</a:t>
                          </a:r>
                          <a:endParaRPr lang="en-US" sz="2000" i="0" dirty="0"/>
                        </a:p>
                      </a:txBody>
                      <a:tcPr anchor="ctr"/>
                    </a:tc>
                    <a:tc>
                      <a:txBody>
                        <a:bodyPr/>
                        <a:lstStyle/>
                        <a:p>
                          <a:pPr algn="ctr"/>
                          <a:r>
                            <a:rPr lang="en-US" sz="2000" dirty="0"/>
                            <a:t>15.35</a:t>
                          </a:r>
                        </a:p>
                      </a:txBody>
                      <a:tcPr anchor="ctr"/>
                    </a:tc>
                    <a:extLst>
                      <a:ext uri="{0D108BD9-81ED-4DB2-BD59-A6C34878D82A}">
                        <a16:rowId xmlns:a16="http://schemas.microsoft.com/office/drawing/2014/main" val="2797112720"/>
                      </a:ext>
                    </a:extLst>
                  </a:tr>
                  <a:tr h="435912">
                    <a:tc>
                      <a:txBody>
                        <a:bodyPr/>
                        <a:lstStyle/>
                        <a:p>
                          <a:pPr algn="ctr"/>
                          <a14:m>
                            <m:oMathPara xmlns:m="http://schemas.openxmlformats.org/officeDocument/2006/math">
                              <m:oMathParaPr>
                                <m:jc m:val="center"/>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b="0" i="0" smtClean="0">
                                        <a:latin typeface="Cambria Math" panose="02040503050406030204" pitchFamily="18" charset="0"/>
                                      </a:rPr>
                                      <m:t>EtCO</m:t>
                                    </m:r>
                                  </m:e>
                                  <m:sub>
                                    <m:r>
                                      <a:rPr lang="en-US" sz="2000" b="0" i="0" smtClean="0">
                                        <a:latin typeface="Cambria Math" panose="02040503050406030204" pitchFamily="18" charset="0"/>
                                      </a:rPr>
                                      <m:t>2</m:t>
                                    </m:r>
                                  </m:sub>
                                </m:sSub>
                              </m:oMath>
                            </m:oMathPara>
                          </a14:m>
                          <a:endParaRPr lang="en-US" sz="2000" i="0" dirty="0"/>
                        </a:p>
                      </a:txBody>
                      <a:tcPr anchor="ctr"/>
                    </a:tc>
                    <a:tc>
                      <a:txBody>
                        <a:bodyPr/>
                        <a:lstStyle/>
                        <a:p>
                          <a:pPr algn="ctr"/>
                          <a:r>
                            <a:rPr lang="en-US" sz="2000" dirty="0"/>
                            <a:t>96.29</a:t>
                          </a:r>
                        </a:p>
                      </a:txBody>
                      <a:tcPr anchor="ctr"/>
                    </a:tc>
                    <a:extLst>
                      <a:ext uri="{0D108BD9-81ED-4DB2-BD59-A6C34878D82A}">
                        <a16:rowId xmlns:a16="http://schemas.microsoft.com/office/drawing/2014/main" val="95500382"/>
                      </a:ext>
                    </a:extLst>
                  </a:tr>
                </a:tbl>
              </a:graphicData>
            </a:graphic>
          </p:graphicFrame>
        </mc:Choice>
        <mc:Fallback xmlns="">
          <p:graphicFrame>
            <p:nvGraphicFramePr>
              <p:cNvPr id="5" name="Table 5">
                <a:extLst>
                  <a:ext uri="{FF2B5EF4-FFF2-40B4-BE49-F238E27FC236}">
                    <a16:creationId xmlns:a16="http://schemas.microsoft.com/office/drawing/2014/main" id="{A81DE3B6-15FB-4359-8E4B-0732C6C64769}"/>
                  </a:ext>
                </a:extLst>
              </p:cNvPr>
              <p:cNvGraphicFramePr>
                <a:graphicFrameLocks noGrp="1"/>
              </p:cNvGraphicFramePr>
              <p:nvPr>
                <p:extLst>
                  <p:ext uri="{D42A27DB-BD31-4B8C-83A1-F6EECF244321}">
                    <p14:modId xmlns:p14="http://schemas.microsoft.com/office/powerpoint/2010/main" val="4115744282"/>
                  </p:ext>
                </p:extLst>
              </p:nvPr>
            </p:nvGraphicFramePr>
            <p:xfrm>
              <a:off x="6857999" y="1338824"/>
              <a:ext cx="4318001" cy="4286472"/>
            </p:xfrm>
            <a:graphic>
              <a:graphicData uri="http://schemas.openxmlformats.org/drawingml/2006/table">
                <a:tbl>
                  <a:tblPr firstRow="1" bandRow="1">
                    <a:tableStyleId>{5C22544A-7EE6-4342-B048-85BDC9FD1C3A}</a:tableStyleId>
                  </a:tblPr>
                  <a:tblGrid>
                    <a:gridCol w="1700728">
                      <a:extLst>
                        <a:ext uri="{9D8B030D-6E8A-4147-A177-3AD203B41FA5}">
                          <a16:colId xmlns:a16="http://schemas.microsoft.com/office/drawing/2014/main" val="2835808585"/>
                        </a:ext>
                      </a:extLst>
                    </a:gridCol>
                    <a:gridCol w="2617273">
                      <a:extLst>
                        <a:ext uri="{9D8B030D-6E8A-4147-A177-3AD203B41FA5}">
                          <a16:colId xmlns:a16="http://schemas.microsoft.com/office/drawing/2014/main" val="3752557639"/>
                        </a:ext>
                      </a:extLst>
                    </a:gridCol>
                  </a:tblGrid>
                  <a:tr h="762846">
                    <a:tc>
                      <a:txBody>
                        <a:bodyPr/>
                        <a:lstStyle/>
                        <a:p>
                          <a:pPr algn="ctr"/>
                          <a:r>
                            <a:rPr lang="en-US" sz="2000" dirty="0"/>
                            <a:t>Vital Sign Column</a:t>
                          </a:r>
                        </a:p>
                      </a:txBody>
                      <a:tcPr anchor="ctr"/>
                    </a:tc>
                    <a:tc>
                      <a:txBody>
                        <a:bodyPr/>
                        <a:lstStyle/>
                        <a:p>
                          <a:pPr algn="ctr"/>
                          <a:r>
                            <a:rPr lang="en-US" sz="2000"/>
                            <a:t>Missing rate (%)</a:t>
                          </a:r>
                          <a:endParaRPr lang="en-US" sz="2000" dirty="0"/>
                        </a:p>
                      </a:txBody>
                      <a:tcPr anchor="ctr"/>
                    </a:tc>
                    <a:extLst>
                      <a:ext uri="{0D108BD9-81ED-4DB2-BD59-A6C34878D82A}">
                        <a16:rowId xmlns:a16="http://schemas.microsoft.com/office/drawing/2014/main" val="529302567"/>
                      </a:ext>
                    </a:extLst>
                  </a:tr>
                  <a:tr h="441967">
                    <a:tc>
                      <a:txBody>
                        <a:bodyPr/>
                        <a:lstStyle/>
                        <a:p>
                          <a:pPr algn="ctr"/>
                          <a:r>
                            <a:rPr lang="en-US" sz="2000" i="0" dirty="0"/>
                            <a:t>HR</a:t>
                          </a:r>
                        </a:p>
                      </a:txBody>
                      <a:tcPr anchor="ctr"/>
                    </a:tc>
                    <a:tc>
                      <a:txBody>
                        <a:bodyPr/>
                        <a:lstStyle/>
                        <a:p>
                          <a:pPr algn="ctr"/>
                          <a:r>
                            <a:rPr lang="en-US" sz="2000"/>
                            <a:t>9.88</a:t>
                          </a:r>
                          <a:endParaRPr lang="en-US" sz="2000" dirty="0"/>
                        </a:p>
                      </a:txBody>
                      <a:tcPr anchor="ctr"/>
                    </a:tc>
                    <a:extLst>
                      <a:ext uri="{0D108BD9-81ED-4DB2-BD59-A6C34878D82A}">
                        <a16:rowId xmlns:a16="http://schemas.microsoft.com/office/drawing/2014/main" val="3842493136"/>
                      </a:ext>
                    </a:extLst>
                  </a:tr>
                  <a:tr h="441967">
                    <a:tc>
                      <a:txBody>
                        <a:bodyPr/>
                        <a:lstStyle/>
                        <a:p>
                          <a:endParaRPr lang="en-US"/>
                        </a:p>
                      </a:txBody>
                      <a:tcPr anchor="ctr">
                        <a:blipFill>
                          <a:blip r:embed="rId4"/>
                          <a:stretch>
                            <a:fillRect l="-357" t="-276389" r="-155000" b="-625000"/>
                          </a:stretch>
                        </a:blipFill>
                      </a:tcPr>
                    </a:tc>
                    <a:tc>
                      <a:txBody>
                        <a:bodyPr/>
                        <a:lstStyle/>
                        <a:p>
                          <a:pPr algn="ctr"/>
                          <a:r>
                            <a:rPr lang="en-US" sz="2000" dirty="0"/>
                            <a:t>13.06</a:t>
                          </a:r>
                        </a:p>
                      </a:txBody>
                      <a:tcPr anchor="ctr"/>
                    </a:tc>
                    <a:extLst>
                      <a:ext uri="{0D108BD9-81ED-4DB2-BD59-A6C34878D82A}">
                        <a16:rowId xmlns:a16="http://schemas.microsoft.com/office/drawing/2014/main" val="471428134"/>
                      </a:ext>
                    </a:extLst>
                  </a:tr>
                  <a:tr h="441967">
                    <a:tc>
                      <a:txBody>
                        <a:bodyPr/>
                        <a:lstStyle/>
                        <a:p>
                          <a:pPr algn="ctr"/>
                          <a:r>
                            <a:rPr lang="en-US" sz="2000" i="0"/>
                            <a:t>Temp</a:t>
                          </a:r>
                          <a:endParaRPr lang="en-US" sz="2000" i="0" dirty="0"/>
                        </a:p>
                      </a:txBody>
                      <a:tcPr anchor="ctr"/>
                    </a:tc>
                    <a:tc>
                      <a:txBody>
                        <a:bodyPr/>
                        <a:lstStyle/>
                        <a:p>
                          <a:pPr algn="ctr"/>
                          <a:r>
                            <a:rPr lang="en-US" sz="2000" dirty="0"/>
                            <a:t>66.16</a:t>
                          </a:r>
                        </a:p>
                      </a:txBody>
                      <a:tcPr anchor="ctr"/>
                    </a:tc>
                    <a:extLst>
                      <a:ext uri="{0D108BD9-81ED-4DB2-BD59-A6C34878D82A}">
                        <a16:rowId xmlns:a16="http://schemas.microsoft.com/office/drawing/2014/main" val="1485334111"/>
                      </a:ext>
                    </a:extLst>
                  </a:tr>
                  <a:tr h="441967">
                    <a:tc>
                      <a:txBody>
                        <a:bodyPr/>
                        <a:lstStyle/>
                        <a:p>
                          <a:pPr algn="ctr"/>
                          <a:r>
                            <a:rPr lang="en-US" sz="2000" i="0"/>
                            <a:t>SBP</a:t>
                          </a:r>
                          <a:endParaRPr lang="en-US" sz="2000" i="0" dirty="0"/>
                        </a:p>
                      </a:txBody>
                      <a:tcPr anchor="ctr"/>
                    </a:tc>
                    <a:tc>
                      <a:txBody>
                        <a:bodyPr/>
                        <a:lstStyle/>
                        <a:p>
                          <a:pPr algn="ctr"/>
                          <a:r>
                            <a:rPr lang="en-US" sz="2000" dirty="0"/>
                            <a:t>14.58</a:t>
                          </a:r>
                        </a:p>
                      </a:txBody>
                      <a:tcPr anchor="ctr"/>
                    </a:tc>
                    <a:extLst>
                      <a:ext uri="{0D108BD9-81ED-4DB2-BD59-A6C34878D82A}">
                        <a16:rowId xmlns:a16="http://schemas.microsoft.com/office/drawing/2014/main" val="2086724107"/>
                      </a:ext>
                    </a:extLst>
                  </a:tr>
                  <a:tr h="441967">
                    <a:tc>
                      <a:txBody>
                        <a:bodyPr/>
                        <a:lstStyle/>
                        <a:p>
                          <a:pPr algn="ctr"/>
                          <a:r>
                            <a:rPr lang="en-US" sz="2000" i="0"/>
                            <a:t>MAP</a:t>
                          </a:r>
                          <a:endParaRPr lang="en-US" sz="2000" i="0" dirty="0"/>
                        </a:p>
                      </a:txBody>
                      <a:tcPr anchor="ctr"/>
                    </a:tc>
                    <a:tc>
                      <a:txBody>
                        <a:bodyPr/>
                        <a:lstStyle/>
                        <a:p>
                          <a:pPr algn="ctr"/>
                          <a:r>
                            <a:rPr lang="en-US" sz="2000" dirty="0"/>
                            <a:t>12.45</a:t>
                          </a:r>
                        </a:p>
                      </a:txBody>
                      <a:tcPr anchor="ctr"/>
                    </a:tc>
                    <a:extLst>
                      <a:ext uri="{0D108BD9-81ED-4DB2-BD59-A6C34878D82A}">
                        <a16:rowId xmlns:a16="http://schemas.microsoft.com/office/drawing/2014/main" val="4236954531"/>
                      </a:ext>
                    </a:extLst>
                  </a:tr>
                  <a:tr h="441967">
                    <a:tc>
                      <a:txBody>
                        <a:bodyPr/>
                        <a:lstStyle/>
                        <a:p>
                          <a:pPr algn="ctr"/>
                          <a:r>
                            <a:rPr lang="en-US" sz="2000" i="0"/>
                            <a:t>DBP</a:t>
                          </a:r>
                          <a:endParaRPr lang="en-US" sz="2000" i="0" dirty="0"/>
                        </a:p>
                      </a:txBody>
                      <a:tcPr anchor="ctr"/>
                    </a:tc>
                    <a:tc>
                      <a:txBody>
                        <a:bodyPr/>
                        <a:lstStyle/>
                        <a:p>
                          <a:pPr algn="ctr"/>
                          <a:r>
                            <a:rPr lang="en-US" sz="2000" dirty="0"/>
                            <a:t>31.35</a:t>
                          </a:r>
                        </a:p>
                      </a:txBody>
                      <a:tcPr anchor="ctr"/>
                    </a:tc>
                    <a:extLst>
                      <a:ext uri="{0D108BD9-81ED-4DB2-BD59-A6C34878D82A}">
                        <a16:rowId xmlns:a16="http://schemas.microsoft.com/office/drawing/2014/main" val="1847735290"/>
                      </a:ext>
                    </a:extLst>
                  </a:tr>
                  <a:tr h="435912">
                    <a:tc>
                      <a:txBody>
                        <a:bodyPr/>
                        <a:lstStyle/>
                        <a:p>
                          <a:pPr algn="ctr"/>
                          <a:r>
                            <a:rPr lang="en-US" sz="2000" i="0"/>
                            <a:t>Resp</a:t>
                          </a:r>
                          <a:endParaRPr lang="en-US" sz="2000" i="0" dirty="0"/>
                        </a:p>
                      </a:txBody>
                      <a:tcPr anchor="ctr"/>
                    </a:tc>
                    <a:tc>
                      <a:txBody>
                        <a:bodyPr/>
                        <a:lstStyle/>
                        <a:p>
                          <a:pPr algn="ctr"/>
                          <a:r>
                            <a:rPr lang="en-US" sz="2000" dirty="0"/>
                            <a:t>15.35</a:t>
                          </a:r>
                        </a:p>
                      </a:txBody>
                      <a:tcPr anchor="ctr"/>
                    </a:tc>
                    <a:extLst>
                      <a:ext uri="{0D108BD9-81ED-4DB2-BD59-A6C34878D82A}">
                        <a16:rowId xmlns:a16="http://schemas.microsoft.com/office/drawing/2014/main" val="2797112720"/>
                      </a:ext>
                    </a:extLst>
                  </a:tr>
                  <a:tr h="435912">
                    <a:tc>
                      <a:txBody>
                        <a:bodyPr/>
                        <a:lstStyle/>
                        <a:p>
                          <a:endParaRPr lang="en-US"/>
                        </a:p>
                      </a:txBody>
                      <a:tcPr anchor="ctr">
                        <a:blipFill>
                          <a:blip r:embed="rId4"/>
                          <a:stretch>
                            <a:fillRect l="-357" t="-879167" r="-155000" b="-22222"/>
                          </a:stretch>
                        </a:blipFill>
                      </a:tcPr>
                    </a:tc>
                    <a:tc>
                      <a:txBody>
                        <a:bodyPr/>
                        <a:lstStyle/>
                        <a:p>
                          <a:pPr algn="ctr"/>
                          <a:r>
                            <a:rPr lang="en-US" sz="2000" dirty="0"/>
                            <a:t>96.29</a:t>
                          </a:r>
                        </a:p>
                      </a:txBody>
                      <a:tcPr anchor="ctr"/>
                    </a:tc>
                    <a:extLst>
                      <a:ext uri="{0D108BD9-81ED-4DB2-BD59-A6C34878D82A}">
                        <a16:rowId xmlns:a16="http://schemas.microsoft.com/office/drawing/2014/main" val="95500382"/>
                      </a:ext>
                    </a:extLst>
                  </a:tr>
                </a:tbl>
              </a:graphicData>
            </a:graphic>
          </p:graphicFrame>
        </mc:Fallback>
      </mc:AlternateContent>
    </p:spTree>
    <p:extLst>
      <p:ext uri="{BB962C8B-B14F-4D97-AF65-F5344CB8AC3E}">
        <p14:creationId xmlns:p14="http://schemas.microsoft.com/office/powerpoint/2010/main" val="965218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EE5C7B-88A9-476C-BB11-0E2D4E44A149}"/>
              </a:ext>
            </a:extLst>
          </p:cNvPr>
          <p:cNvSpPr>
            <a:spLocks noGrp="1"/>
          </p:cNvSpPr>
          <p:nvPr>
            <p:ph idx="1"/>
          </p:nvPr>
        </p:nvSpPr>
        <p:spPr>
          <a:xfrm>
            <a:off x="576000" y="1656000"/>
            <a:ext cx="6116900" cy="3235960"/>
          </a:xfrm>
        </p:spPr>
        <p:txBody>
          <a:bodyPr/>
          <a:lstStyle/>
          <a:p>
            <a:pPr marL="0" indent="0">
              <a:buNone/>
            </a:pPr>
            <a:r>
              <a:rPr lang="en-US" dirty="0"/>
              <a:t>6 different attributes for sliding window:</a:t>
            </a:r>
          </a:p>
          <a:p>
            <a:pPr marL="457200" lvl="1" indent="0">
              <a:buNone/>
            </a:pPr>
            <a:r>
              <a:rPr lang="en-US" sz="2000" dirty="0"/>
              <a:t>1. Last hour: the last hour measurements</a:t>
            </a:r>
          </a:p>
          <a:p>
            <a:pPr marL="457200" lvl="1" indent="0">
              <a:buNone/>
            </a:pPr>
            <a:r>
              <a:rPr lang="en-US" sz="2000" dirty="0"/>
              <a:t>2. Min: min value for the last 6 hours</a:t>
            </a:r>
          </a:p>
          <a:p>
            <a:pPr marL="457200" lvl="1" indent="0">
              <a:buNone/>
            </a:pPr>
            <a:r>
              <a:rPr lang="en-US" sz="2000" dirty="0"/>
              <a:t>3. Max: max value for the last 6 hours</a:t>
            </a:r>
          </a:p>
          <a:p>
            <a:pPr marL="457200" lvl="1" indent="0">
              <a:buNone/>
            </a:pPr>
            <a:r>
              <a:rPr lang="en-US" sz="2000" dirty="0"/>
              <a:t>4. Minmaxdiff: Max - Min</a:t>
            </a:r>
          </a:p>
          <a:p>
            <a:pPr marL="457200" lvl="1" indent="0">
              <a:buNone/>
            </a:pPr>
            <a:r>
              <a:rPr lang="en-US" sz="2000" dirty="0"/>
              <a:t>5. Mean: mean value for the last 6 hours</a:t>
            </a:r>
          </a:p>
          <a:p>
            <a:pPr marL="457200" lvl="1" indent="0">
              <a:buNone/>
            </a:pPr>
            <a:r>
              <a:rPr lang="en-US" sz="2000" dirty="0"/>
              <a:t>6. Std: standard derivation for the last 6 hours</a:t>
            </a:r>
          </a:p>
        </p:txBody>
      </p:sp>
      <p:sp>
        <p:nvSpPr>
          <p:cNvPr id="3" name="Slide Number Placeholder 2">
            <a:extLst>
              <a:ext uri="{FF2B5EF4-FFF2-40B4-BE49-F238E27FC236}">
                <a16:creationId xmlns:a16="http://schemas.microsoft.com/office/drawing/2014/main" id="{190D3720-14C4-47A7-8783-D5425ABE0786}"/>
              </a:ext>
            </a:extLst>
          </p:cNvPr>
          <p:cNvSpPr>
            <a:spLocks noGrp="1"/>
          </p:cNvSpPr>
          <p:nvPr>
            <p:ph type="sldNum" sz="quarter" idx="12"/>
          </p:nvPr>
        </p:nvSpPr>
        <p:spPr/>
        <p:txBody>
          <a:bodyPr/>
          <a:lstStyle/>
          <a:p>
            <a:fld id="{0A297500-7527-634B-90F4-69D0994C32B4}" type="slidenum">
              <a:rPr lang="nl-NL" smtClean="0"/>
              <a:t>37</a:t>
            </a:fld>
            <a:endParaRPr lang="nl-NL" dirty="0"/>
          </a:p>
        </p:txBody>
      </p:sp>
      <p:sp>
        <p:nvSpPr>
          <p:cNvPr id="4" name="Title 3">
            <a:extLst>
              <a:ext uri="{FF2B5EF4-FFF2-40B4-BE49-F238E27FC236}">
                <a16:creationId xmlns:a16="http://schemas.microsoft.com/office/drawing/2014/main" id="{18F6B85B-6EA6-4C85-99DA-798476AFE8CB}"/>
              </a:ext>
            </a:extLst>
          </p:cNvPr>
          <p:cNvSpPr>
            <a:spLocks noGrp="1"/>
          </p:cNvSpPr>
          <p:nvPr>
            <p:ph type="title"/>
          </p:nvPr>
        </p:nvSpPr>
        <p:spPr/>
        <p:txBody>
          <a:bodyPr/>
          <a:lstStyle/>
          <a:p>
            <a:r>
              <a:rPr lang="en-GB" dirty="0"/>
              <a:t>Adding sliding window attributes</a:t>
            </a:r>
            <a:endParaRPr lang="en-US" dirty="0"/>
          </a:p>
        </p:txBody>
      </p:sp>
      <p:graphicFrame>
        <p:nvGraphicFramePr>
          <p:cNvPr id="6" name="Table 6">
            <a:extLst>
              <a:ext uri="{FF2B5EF4-FFF2-40B4-BE49-F238E27FC236}">
                <a16:creationId xmlns:a16="http://schemas.microsoft.com/office/drawing/2014/main" id="{DB528AE1-97B1-43F0-B0D4-7CF23708AC0B}"/>
              </a:ext>
            </a:extLst>
          </p:cNvPr>
          <p:cNvGraphicFramePr>
            <a:graphicFrameLocks noGrp="1"/>
          </p:cNvGraphicFramePr>
          <p:nvPr>
            <p:extLst>
              <p:ext uri="{D42A27DB-BD31-4B8C-83A1-F6EECF244321}">
                <p14:modId xmlns:p14="http://schemas.microsoft.com/office/powerpoint/2010/main" val="1086929797"/>
              </p:ext>
            </p:extLst>
          </p:nvPr>
        </p:nvGraphicFramePr>
        <p:xfrm>
          <a:off x="7820326" y="1154195"/>
          <a:ext cx="780143" cy="4754880"/>
        </p:xfrm>
        <a:graphic>
          <a:graphicData uri="http://schemas.openxmlformats.org/drawingml/2006/table">
            <a:tbl>
              <a:tblPr firstRow="1" bandRow="1">
                <a:tableStyleId>{5C22544A-7EE6-4342-B048-85BDC9FD1C3A}</a:tableStyleId>
              </a:tblPr>
              <a:tblGrid>
                <a:gridCol w="780143">
                  <a:extLst>
                    <a:ext uri="{9D8B030D-6E8A-4147-A177-3AD203B41FA5}">
                      <a16:colId xmlns:a16="http://schemas.microsoft.com/office/drawing/2014/main" val="309796739"/>
                    </a:ext>
                  </a:extLst>
                </a:gridCol>
              </a:tblGrid>
              <a:tr h="387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t>HR</a:t>
                      </a:r>
                      <a:endParaRPr lang="en-US" sz="2000" dirty="0"/>
                    </a:p>
                  </a:txBody>
                  <a:tcPr/>
                </a:tc>
                <a:extLst>
                  <a:ext uri="{0D108BD9-81ED-4DB2-BD59-A6C34878D82A}">
                    <a16:rowId xmlns:a16="http://schemas.microsoft.com/office/drawing/2014/main" val="4204590283"/>
                  </a:ext>
                </a:extLst>
              </a:tr>
              <a:tr h="387528">
                <a:tc>
                  <a:txBody>
                    <a:bodyPr/>
                    <a:lstStyle/>
                    <a:p>
                      <a:pPr algn="ctr"/>
                      <a:r>
                        <a:rPr lang="en-US" sz="2000"/>
                        <a:t>90</a:t>
                      </a:r>
                      <a:endParaRPr lang="en-US" sz="2000" dirty="0"/>
                    </a:p>
                  </a:txBody>
                  <a:tcPr/>
                </a:tc>
                <a:extLst>
                  <a:ext uri="{0D108BD9-81ED-4DB2-BD59-A6C34878D82A}">
                    <a16:rowId xmlns:a16="http://schemas.microsoft.com/office/drawing/2014/main" val="2268603488"/>
                  </a:ext>
                </a:extLst>
              </a:tr>
              <a:tr h="387528">
                <a:tc>
                  <a:txBody>
                    <a:bodyPr/>
                    <a:lstStyle/>
                    <a:p>
                      <a:pPr algn="ctr"/>
                      <a:r>
                        <a:rPr lang="en-US" sz="2000"/>
                        <a:t>98</a:t>
                      </a:r>
                      <a:endParaRPr lang="en-US" sz="2000" dirty="0"/>
                    </a:p>
                  </a:txBody>
                  <a:tcPr/>
                </a:tc>
                <a:extLst>
                  <a:ext uri="{0D108BD9-81ED-4DB2-BD59-A6C34878D82A}">
                    <a16:rowId xmlns:a16="http://schemas.microsoft.com/office/drawing/2014/main" val="3805564731"/>
                  </a:ext>
                </a:extLst>
              </a:tr>
              <a:tr h="387528">
                <a:tc>
                  <a:txBody>
                    <a:bodyPr/>
                    <a:lstStyle/>
                    <a:p>
                      <a:pPr algn="ctr"/>
                      <a:r>
                        <a:rPr lang="en-US" sz="2000"/>
                        <a:t>105</a:t>
                      </a:r>
                      <a:endParaRPr lang="en-US" sz="2000" dirty="0"/>
                    </a:p>
                  </a:txBody>
                  <a:tcPr/>
                </a:tc>
                <a:extLst>
                  <a:ext uri="{0D108BD9-81ED-4DB2-BD59-A6C34878D82A}">
                    <a16:rowId xmlns:a16="http://schemas.microsoft.com/office/drawing/2014/main" val="1597270848"/>
                  </a:ext>
                </a:extLst>
              </a:tr>
              <a:tr h="387528">
                <a:tc>
                  <a:txBody>
                    <a:bodyPr/>
                    <a:lstStyle/>
                    <a:p>
                      <a:pPr algn="ctr"/>
                      <a:r>
                        <a:rPr lang="en-US" sz="2000"/>
                        <a:t>97</a:t>
                      </a:r>
                      <a:endParaRPr lang="en-US" sz="2000" dirty="0"/>
                    </a:p>
                  </a:txBody>
                  <a:tcPr/>
                </a:tc>
                <a:extLst>
                  <a:ext uri="{0D108BD9-81ED-4DB2-BD59-A6C34878D82A}">
                    <a16:rowId xmlns:a16="http://schemas.microsoft.com/office/drawing/2014/main" val="3403682190"/>
                  </a:ext>
                </a:extLst>
              </a:tr>
              <a:tr h="387528">
                <a:tc>
                  <a:txBody>
                    <a:bodyPr/>
                    <a:lstStyle/>
                    <a:p>
                      <a:pPr algn="ctr"/>
                      <a:r>
                        <a:rPr lang="en-US" sz="2000"/>
                        <a:t>89</a:t>
                      </a:r>
                      <a:endParaRPr lang="en-US" sz="2000" dirty="0"/>
                    </a:p>
                  </a:txBody>
                  <a:tcPr/>
                </a:tc>
                <a:extLst>
                  <a:ext uri="{0D108BD9-81ED-4DB2-BD59-A6C34878D82A}">
                    <a16:rowId xmlns:a16="http://schemas.microsoft.com/office/drawing/2014/main" val="1322373623"/>
                  </a:ext>
                </a:extLst>
              </a:tr>
              <a:tr h="387528">
                <a:tc>
                  <a:txBody>
                    <a:bodyPr/>
                    <a:lstStyle/>
                    <a:p>
                      <a:pPr algn="ctr"/>
                      <a:r>
                        <a:rPr lang="en-US" sz="2000"/>
                        <a:t>90</a:t>
                      </a:r>
                      <a:endParaRPr lang="en-US" sz="2000" dirty="0"/>
                    </a:p>
                  </a:txBody>
                  <a:tcPr/>
                </a:tc>
                <a:extLst>
                  <a:ext uri="{0D108BD9-81ED-4DB2-BD59-A6C34878D82A}">
                    <a16:rowId xmlns:a16="http://schemas.microsoft.com/office/drawing/2014/main" val="1970464978"/>
                  </a:ext>
                </a:extLst>
              </a:tr>
              <a:tr h="387528">
                <a:tc>
                  <a:txBody>
                    <a:bodyPr/>
                    <a:lstStyle/>
                    <a:p>
                      <a:pPr algn="ctr"/>
                      <a:r>
                        <a:rPr lang="en-US" sz="2000"/>
                        <a:t>103</a:t>
                      </a:r>
                      <a:endParaRPr lang="en-US" sz="2000" dirty="0"/>
                    </a:p>
                  </a:txBody>
                  <a:tcPr/>
                </a:tc>
                <a:extLst>
                  <a:ext uri="{0D108BD9-81ED-4DB2-BD59-A6C34878D82A}">
                    <a16:rowId xmlns:a16="http://schemas.microsoft.com/office/drawing/2014/main" val="1555289053"/>
                  </a:ext>
                </a:extLst>
              </a:tr>
              <a:tr h="387528">
                <a:tc>
                  <a:txBody>
                    <a:bodyPr/>
                    <a:lstStyle/>
                    <a:p>
                      <a:pPr algn="ctr"/>
                      <a:r>
                        <a:rPr lang="en-US" sz="2000"/>
                        <a:t>110</a:t>
                      </a:r>
                      <a:endParaRPr lang="en-US" sz="2000" dirty="0"/>
                    </a:p>
                  </a:txBody>
                  <a:tcPr/>
                </a:tc>
                <a:extLst>
                  <a:ext uri="{0D108BD9-81ED-4DB2-BD59-A6C34878D82A}">
                    <a16:rowId xmlns:a16="http://schemas.microsoft.com/office/drawing/2014/main" val="1163827492"/>
                  </a:ext>
                </a:extLst>
              </a:tr>
              <a:tr h="387528">
                <a:tc>
                  <a:txBody>
                    <a:bodyPr/>
                    <a:lstStyle/>
                    <a:p>
                      <a:pPr algn="ctr"/>
                      <a:r>
                        <a:rPr lang="en-US" sz="2000"/>
                        <a:t>108</a:t>
                      </a:r>
                      <a:endParaRPr lang="en-US" sz="2000" dirty="0"/>
                    </a:p>
                  </a:txBody>
                  <a:tcPr/>
                </a:tc>
                <a:extLst>
                  <a:ext uri="{0D108BD9-81ED-4DB2-BD59-A6C34878D82A}">
                    <a16:rowId xmlns:a16="http://schemas.microsoft.com/office/drawing/2014/main" val="2373407590"/>
                  </a:ext>
                </a:extLst>
              </a:tr>
              <a:tr h="387528">
                <a:tc>
                  <a:txBody>
                    <a:bodyPr/>
                    <a:lstStyle/>
                    <a:p>
                      <a:pPr algn="ctr"/>
                      <a:r>
                        <a:rPr lang="en-US" sz="2000"/>
                        <a:t>106</a:t>
                      </a:r>
                      <a:endParaRPr lang="en-US" sz="2000" dirty="0"/>
                    </a:p>
                  </a:txBody>
                  <a:tcPr/>
                </a:tc>
                <a:extLst>
                  <a:ext uri="{0D108BD9-81ED-4DB2-BD59-A6C34878D82A}">
                    <a16:rowId xmlns:a16="http://schemas.microsoft.com/office/drawing/2014/main" val="3949003935"/>
                  </a:ext>
                </a:extLst>
              </a:tr>
              <a:tr h="387528">
                <a:tc>
                  <a:txBody>
                    <a:bodyPr/>
                    <a:lstStyle/>
                    <a:p>
                      <a:pPr algn="ctr"/>
                      <a:r>
                        <a:rPr lang="en-US" sz="2000"/>
                        <a:t>102</a:t>
                      </a:r>
                      <a:endParaRPr lang="en-US" sz="2000" dirty="0"/>
                    </a:p>
                  </a:txBody>
                  <a:tcPr/>
                </a:tc>
                <a:extLst>
                  <a:ext uri="{0D108BD9-81ED-4DB2-BD59-A6C34878D82A}">
                    <a16:rowId xmlns:a16="http://schemas.microsoft.com/office/drawing/2014/main" val="692967090"/>
                  </a:ext>
                </a:extLst>
              </a:tr>
            </a:tbl>
          </a:graphicData>
        </a:graphic>
      </p:graphicFrame>
      <p:sp>
        <p:nvSpPr>
          <p:cNvPr id="7" name="Rectangle: Rounded Corners 6">
            <a:extLst>
              <a:ext uri="{FF2B5EF4-FFF2-40B4-BE49-F238E27FC236}">
                <a16:creationId xmlns:a16="http://schemas.microsoft.com/office/drawing/2014/main" id="{77B7C83D-A9C7-4F6E-A08A-3423B07A5A28}"/>
              </a:ext>
            </a:extLst>
          </p:cNvPr>
          <p:cNvSpPr/>
          <p:nvPr/>
        </p:nvSpPr>
        <p:spPr>
          <a:xfrm>
            <a:off x="7817122" y="1960015"/>
            <a:ext cx="761999" cy="2324102"/>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cxnSp>
        <p:nvCxnSpPr>
          <p:cNvPr id="9" name="Connector: Curved 8">
            <a:extLst>
              <a:ext uri="{FF2B5EF4-FFF2-40B4-BE49-F238E27FC236}">
                <a16:creationId xmlns:a16="http://schemas.microsoft.com/office/drawing/2014/main" id="{843F1B40-B627-4352-8279-E9259DDBD954}"/>
              </a:ext>
            </a:extLst>
          </p:cNvPr>
          <p:cNvCxnSpPr>
            <a:cxnSpLocks/>
          </p:cNvCxnSpPr>
          <p:nvPr/>
        </p:nvCxnSpPr>
        <p:spPr>
          <a:xfrm rot="5400000">
            <a:off x="6591150" y="3061809"/>
            <a:ext cx="2159001" cy="12700"/>
          </a:xfrm>
          <a:prstGeom prst="curvedConnector3">
            <a:avLst>
              <a:gd name="adj1" fmla="val 51765"/>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B1289D-76B2-43B6-AB91-4FE50DDC60B3}"/>
              </a:ext>
            </a:extLst>
          </p:cNvPr>
          <p:cNvSpPr txBox="1"/>
          <p:nvPr/>
        </p:nvSpPr>
        <p:spPr>
          <a:xfrm>
            <a:off x="6717369" y="2881515"/>
            <a:ext cx="838201" cy="369332"/>
          </a:xfrm>
          <a:prstGeom prst="rect">
            <a:avLst/>
          </a:prstGeom>
          <a:noFill/>
        </p:spPr>
        <p:txBody>
          <a:bodyPr wrap="square" rtlCol="0">
            <a:spAutoFit/>
          </a:bodyPr>
          <a:lstStyle/>
          <a:p>
            <a:r>
              <a:rPr lang="en-US" dirty="0">
                <a:solidFill>
                  <a:srgbClr val="FF0000"/>
                </a:solidFill>
              </a:rPr>
              <a:t>6 </a:t>
            </a:r>
            <a:r>
              <a:rPr lang="en-US" altLang="zh-CN" dirty="0">
                <a:solidFill>
                  <a:srgbClr val="FF0000"/>
                </a:solidFill>
              </a:rPr>
              <a:t>hour</a:t>
            </a:r>
            <a:endParaRPr lang="en-US" dirty="0">
              <a:solidFill>
                <a:srgbClr val="FF0000"/>
              </a:solidFill>
            </a:endParaRPr>
          </a:p>
        </p:txBody>
      </p:sp>
      <p:sp>
        <p:nvSpPr>
          <p:cNvPr id="16" name="TextBox 15">
            <a:extLst>
              <a:ext uri="{FF2B5EF4-FFF2-40B4-BE49-F238E27FC236}">
                <a16:creationId xmlns:a16="http://schemas.microsoft.com/office/drawing/2014/main" id="{2E7356B5-C4DD-4B46-8C9C-2445F50EEB91}"/>
              </a:ext>
            </a:extLst>
          </p:cNvPr>
          <p:cNvSpPr txBox="1"/>
          <p:nvPr/>
        </p:nvSpPr>
        <p:spPr>
          <a:xfrm>
            <a:off x="9194723" y="3162303"/>
            <a:ext cx="612432" cy="369332"/>
          </a:xfrm>
          <a:prstGeom prst="rect">
            <a:avLst/>
          </a:prstGeom>
          <a:noFill/>
        </p:spPr>
        <p:txBody>
          <a:bodyPr wrap="square" rtlCol="0">
            <a:spAutoFit/>
          </a:bodyPr>
          <a:lstStyle/>
          <a:p>
            <a:r>
              <a:rPr lang="en-US" dirty="0"/>
              <a:t>M</a:t>
            </a:r>
            <a:r>
              <a:rPr lang="en-US" altLang="zh-CN" dirty="0"/>
              <a:t>in</a:t>
            </a:r>
            <a:endParaRPr lang="en-US" dirty="0"/>
          </a:p>
        </p:txBody>
      </p:sp>
      <p:sp>
        <p:nvSpPr>
          <p:cNvPr id="19" name="TextBox 18">
            <a:extLst>
              <a:ext uri="{FF2B5EF4-FFF2-40B4-BE49-F238E27FC236}">
                <a16:creationId xmlns:a16="http://schemas.microsoft.com/office/drawing/2014/main" id="{1ED97DCD-D30D-4E19-B95E-847A5E0DFB34}"/>
              </a:ext>
            </a:extLst>
          </p:cNvPr>
          <p:cNvSpPr txBox="1"/>
          <p:nvPr/>
        </p:nvSpPr>
        <p:spPr>
          <a:xfrm>
            <a:off x="9194723" y="3892260"/>
            <a:ext cx="863677" cy="369332"/>
          </a:xfrm>
          <a:prstGeom prst="rect">
            <a:avLst/>
          </a:prstGeom>
          <a:noFill/>
        </p:spPr>
        <p:txBody>
          <a:bodyPr wrap="square" rtlCol="0">
            <a:spAutoFit/>
          </a:bodyPr>
          <a:lstStyle/>
          <a:p>
            <a:r>
              <a:rPr lang="en-US" dirty="0"/>
              <a:t>Last</a:t>
            </a:r>
          </a:p>
        </p:txBody>
      </p:sp>
      <p:sp>
        <p:nvSpPr>
          <p:cNvPr id="20" name="TextBox 19">
            <a:extLst>
              <a:ext uri="{FF2B5EF4-FFF2-40B4-BE49-F238E27FC236}">
                <a16:creationId xmlns:a16="http://schemas.microsoft.com/office/drawing/2014/main" id="{3242347F-37F5-496C-8FD5-401DC5D8BD88}"/>
              </a:ext>
            </a:extLst>
          </p:cNvPr>
          <p:cNvSpPr txBox="1"/>
          <p:nvPr/>
        </p:nvSpPr>
        <p:spPr>
          <a:xfrm>
            <a:off x="9176578" y="2334895"/>
            <a:ext cx="780143" cy="369332"/>
          </a:xfrm>
          <a:prstGeom prst="rect">
            <a:avLst/>
          </a:prstGeom>
          <a:noFill/>
        </p:spPr>
        <p:txBody>
          <a:bodyPr wrap="square" rtlCol="0">
            <a:spAutoFit/>
          </a:bodyPr>
          <a:lstStyle/>
          <a:p>
            <a:r>
              <a:rPr lang="en-US" dirty="0"/>
              <a:t>Max</a:t>
            </a:r>
          </a:p>
        </p:txBody>
      </p:sp>
      <p:cxnSp>
        <p:nvCxnSpPr>
          <p:cNvPr id="31" name="Straight Arrow Connector 30">
            <a:extLst>
              <a:ext uri="{FF2B5EF4-FFF2-40B4-BE49-F238E27FC236}">
                <a16:creationId xmlns:a16="http://schemas.microsoft.com/office/drawing/2014/main" id="{817A22C8-4D33-490D-98A6-86B7E01F1362}"/>
              </a:ext>
            </a:extLst>
          </p:cNvPr>
          <p:cNvCxnSpPr>
            <a:stCxn id="16" idx="1"/>
          </p:cNvCxnSpPr>
          <p:nvPr/>
        </p:nvCxnSpPr>
        <p:spPr>
          <a:xfrm flipH="1">
            <a:off x="8600469" y="3346969"/>
            <a:ext cx="594254" cy="92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6EC895-2875-49ED-ADF9-E3A8CEAA35D8}"/>
              </a:ext>
            </a:extLst>
          </p:cNvPr>
          <p:cNvCxnSpPr>
            <a:stCxn id="19" idx="1"/>
          </p:cNvCxnSpPr>
          <p:nvPr/>
        </p:nvCxnSpPr>
        <p:spPr>
          <a:xfrm flipH="1">
            <a:off x="8600469" y="4076926"/>
            <a:ext cx="594254" cy="6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D897774-F9EE-42FE-8485-B866E0759353}"/>
              </a:ext>
            </a:extLst>
          </p:cNvPr>
          <p:cNvCxnSpPr>
            <a:stCxn id="20" idx="1"/>
          </p:cNvCxnSpPr>
          <p:nvPr/>
        </p:nvCxnSpPr>
        <p:spPr>
          <a:xfrm flipH="1">
            <a:off x="8600469" y="2519561"/>
            <a:ext cx="576109" cy="115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320E54B9-C6C9-49A0-B77D-04B7BE73FFC2}"/>
              </a:ext>
            </a:extLst>
          </p:cNvPr>
          <p:cNvSpPr/>
          <p:nvPr/>
        </p:nvSpPr>
        <p:spPr>
          <a:xfrm>
            <a:off x="7827453" y="4321022"/>
            <a:ext cx="775593" cy="371010"/>
          </a:xfrm>
          <a:prstGeom prst="roundRect">
            <a:avLst/>
          </a:prstGeom>
          <a:noFill/>
          <a:ln>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cxnSp>
        <p:nvCxnSpPr>
          <p:cNvPr id="37" name="Straight Arrow Connector 36">
            <a:extLst>
              <a:ext uri="{FF2B5EF4-FFF2-40B4-BE49-F238E27FC236}">
                <a16:creationId xmlns:a16="http://schemas.microsoft.com/office/drawing/2014/main" id="{855BC98D-5397-4DC0-94B9-201AEED3E1D3}"/>
              </a:ext>
            </a:extLst>
          </p:cNvPr>
          <p:cNvCxnSpPr>
            <a:cxnSpLocks/>
          </p:cNvCxnSpPr>
          <p:nvPr/>
        </p:nvCxnSpPr>
        <p:spPr>
          <a:xfrm flipH="1">
            <a:off x="8603046" y="4576467"/>
            <a:ext cx="655568"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435DE37-A8AC-48DB-9569-FD2CE25D1AD1}"/>
              </a:ext>
            </a:extLst>
          </p:cNvPr>
          <p:cNvSpPr txBox="1"/>
          <p:nvPr/>
        </p:nvSpPr>
        <p:spPr>
          <a:xfrm>
            <a:off x="9194723" y="4367844"/>
            <a:ext cx="720434" cy="369332"/>
          </a:xfrm>
          <a:prstGeom prst="rect">
            <a:avLst/>
          </a:prstGeom>
          <a:noFill/>
        </p:spPr>
        <p:txBody>
          <a:bodyPr wrap="square" rtlCol="0">
            <a:spAutoFit/>
          </a:bodyPr>
          <a:lstStyle/>
          <a:p>
            <a:r>
              <a:rPr lang="en-US" dirty="0">
                <a:solidFill>
                  <a:srgbClr val="0070C0"/>
                </a:solidFill>
              </a:rPr>
              <a:t>Now</a:t>
            </a:r>
          </a:p>
        </p:txBody>
      </p:sp>
    </p:spTree>
    <p:extLst>
      <p:ext uri="{BB962C8B-B14F-4D97-AF65-F5344CB8AC3E}">
        <p14:creationId xmlns:p14="http://schemas.microsoft.com/office/powerpoint/2010/main" val="3581121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F0A18203-3973-4D24-BDEB-4A18CAC53856}"/>
              </a:ext>
            </a:extLst>
          </p:cNvPr>
          <p:cNvGraphicFramePr>
            <a:graphicFrameLocks noGrp="1"/>
          </p:cNvGraphicFramePr>
          <p:nvPr>
            <p:ph idx="1"/>
            <p:extLst>
              <p:ext uri="{D42A27DB-BD31-4B8C-83A1-F6EECF244321}">
                <p14:modId xmlns:p14="http://schemas.microsoft.com/office/powerpoint/2010/main" val="3385659010"/>
              </p:ext>
            </p:extLst>
          </p:nvPr>
        </p:nvGraphicFramePr>
        <p:xfrm>
          <a:off x="244997" y="1979271"/>
          <a:ext cx="11702005" cy="2157379"/>
        </p:xfrm>
        <a:graphic>
          <a:graphicData uri="http://schemas.openxmlformats.org/drawingml/2006/table">
            <a:tbl>
              <a:tblPr firstRow="1" bandRow="1">
                <a:tableStyleId>{5C22544A-7EE6-4342-B048-85BDC9FD1C3A}</a:tableStyleId>
              </a:tblPr>
              <a:tblGrid>
                <a:gridCol w="2102481">
                  <a:extLst>
                    <a:ext uri="{9D8B030D-6E8A-4147-A177-3AD203B41FA5}">
                      <a16:colId xmlns:a16="http://schemas.microsoft.com/office/drawing/2014/main" val="3408332801"/>
                    </a:ext>
                  </a:extLst>
                </a:gridCol>
                <a:gridCol w="1170674">
                  <a:extLst>
                    <a:ext uri="{9D8B030D-6E8A-4147-A177-3AD203B41FA5}">
                      <a16:colId xmlns:a16="http://schemas.microsoft.com/office/drawing/2014/main" val="511705823"/>
                    </a:ext>
                  </a:extLst>
                </a:gridCol>
                <a:gridCol w="1170674">
                  <a:extLst>
                    <a:ext uri="{9D8B030D-6E8A-4147-A177-3AD203B41FA5}">
                      <a16:colId xmlns:a16="http://schemas.microsoft.com/office/drawing/2014/main" val="2207490130"/>
                    </a:ext>
                  </a:extLst>
                </a:gridCol>
                <a:gridCol w="1170674">
                  <a:extLst>
                    <a:ext uri="{9D8B030D-6E8A-4147-A177-3AD203B41FA5}">
                      <a16:colId xmlns:a16="http://schemas.microsoft.com/office/drawing/2014/main" val="2062238414"/>
                    </a:ext>
                  </a:extLst>
                </a:gridCol>
                <a:gridCol w="1170674">
                  <a:extLst>
                    <a:ext uri="{9D8B030D-6E8A-4147-A177-3AD203B41FA5}">
                      <a16:colId xmlns:a16="http://schemas.microsoft.com/office/drawing/2014/main" val="1854902275"/>
                    </a:ext>
                  </a:extLst>
                </a:gridCol>
                <a:gridCol w="1560898">
                  <a:extLst>
                    <a:ext uri="{9D8B030D-6E8A-4147-A177-3AD203B41FA5}">
                      <a16:colId xmlns:a16="http://schemas.microsoft.com/office/drawing/2014/main" val="1670705263"/>
                    </a:ext>
                  </a:extLst>
                </a:gridCol>
                <a:gridCol w="1677965">
                  <a:extLst>
                    <a:ext uri="{9D8B030D-6E8A-4147-A177-3AD203B41FA5}">
                      <a16:colId xmlns:a16="http://schemas.microsoft.com/office/drawing/2014/main" val="3612969312"/>
                    </a:ext>
                  </a:extLst>
                </a:gridCol>
                <a:gridCol w="1677965">
                  <a:extLst>
                    <a:ext uri="{9D8B030D-6E8A-4147-A177-3AD203B41FA5}">
                      <a16:colId xmlns:a16="http://schemas.microsoft.com/office/drawing/2014/main" val="3335959267"/>
                    </a:ext>
                  </a:extLst>
                </a:gridCol>
              </a:tblGrid>
              <a:tr h="1328491">
                <a:tc>
                  <a:txBody>
                    <a:bodyPr/>
                    <a:lstStyle/>
                    <a:p>
                      <a:pPr algn="ctr"/>
                      <a:r>
                        <a:rPr lang="en-US" sz="2000" dirty="0"/>
                        <a:t>Adding Sliding</a:t>
                      </a:r>
                    </a:p>
                    <a:p>
                      <a:pPr algn="ctr"/>
                      <a:r>
                        <a:rPr lang="en-US" sz="2000" dirty="0"/>
                        <a:t>Window Attributes</a:t>
                      </a:r>
                    </a:p>
                  </a:txBody>
                  <a:tcPr anchor="ctr"/>
                </a:tc>
                <a:tc>
                  <a:txBody>
                    <a:bodyPr/>
                    <a:lstStyle/>
                    <a:p>
                      <a:pPr algn="ctr"/>
                      <a:r>
                        <a:rPr lang="en-US" sz="2000"/>
                        <a:t>None</a:t>
                      </a:r>
                      <a:endParaRPr lang="en-US" sz="2000" dirty="0"/>
                    </a:p>
                  </a:txBody>
                  <a:tcPr anchor="ctr"/>
                </a:tc>
                <a:tc>
                  <a:txBody>
                    <a:bodyPr/>
                    <a:lstStyle/>
                    <a:p>
                      <a:pPr algn="ctr"/>
                      <a:r>
                        <a:rPr lang="en-US" sz="2000" dirty="0"/>
                        <a:t>Last hour</a:t>
                      </a:r>
                    </a:p>
                  </a:txBody>
                  <a:tcPr anchor="ctr"/>
                </a:tc>
                <a:tc>
                  <a:txBody>
                    <a:bodyPr/>
                    <a:lstStyle/>
                    <a:p>
                      <a:pPr algn="ctr"/>
                      <a:r>
                        <a:rPr lang="en-US" sz="2000"/>
                        <a:t>Min</a:t>
                      </a:r>
                      <a:endParaRPr lang="en-US" sz="2000" dirty="0"/>
                    </a:p>
                  </a:txBody>
                  <a:tcPr anchor="ctr"/>
                </a:tc>
                <a:tc>
                  <a:txBody>
                    <a:bodyPr/>
                    <a:lstStyle/>
                    <a:p>
                      <a:pPr algn="ctr"/>
                      <a:r>
                        <a:rPr lang="en-US" sz="2000"/>
                        <a:t>Min+</a:t>
                      </a:r>
                    </a:p>
                    <a:p>
                      <a:pPr algn="ctr"/>
                      <a:r>
                        <a:rPr lang="en-US" sz="2000"/>
                        <a:t>Max</a:t>
                      </a:r>
                      <a:endParaRPr lang="en-US" sz="2000" dirty="0"/>
                    </a:p>
                  </a:txBody>
                  <a:tcPr anchor="ctr"/>
                </a:tc>
                <a:tc>
                  <a:txBody>
                    <a:bodyPr/>
                    <a:lstStyle/>
                    <a:p>
                      <a:pPr algn="ctr"/>
                      <a:r>
                        <a:rPr lang="en-US" sz="2000"/>
                        <a:t>Min+</a:t>
                      </a:r>
                    </a:p>
                    <a:p>
                      <a:pPr algn="ctr"/>
                      <a:r>
                        <a:rPr lang="en-US" sz="2000"/>
                        <a:t>Max+</a:t>
                      </a:r>
                    </a:p>
                    <a:p>
                      <a:pPr algn="ctr"/>
                      <a:r>
                        <a:rPr lang="en-US" sz="2000"/>
                        <a:t>Minmaxdiff</a:t>
                      </a:r>
                      <a:endParaRPr lang="en-US" sz="2000" dirty="0"/>
                    </a:p>
                  </a:txBody>
                  <a:tcPr anchor="ctr"/>
                </a:tc>
                <a:tc>
                  <a:txBody>
                    <a:bodyPr/>
                    <a:lstStyle/>
                    <a:p>
                      <a:pPr algn="ctr"/>
                      <a:r>
                        <a:rPr lang="en-US" sz="2000"/>
                        <a:t>Min+</a:t>
                      </a:r>
                    </a:p>
                    <a:p>
                      <a:pPr algn="ctr"/>
                      <a:r>
                        <a:rPr lang="en-US" sz="2000"/>
                        <a:t>Max+</a:t>
                      </a:r>
                    </a:p>
                    <a:p>
                      <a:pPr algn="ctr"/>
                      <a:r>
                        <a:rPr lang="en-US" sz="2000"/>
                        <a:t>Minmaxdiff+</a:t>
                      </a:r>
                    </a:p>
                    <a:p>
                      <a:pPr algn="ctr"/>
                      <a:r>
                        <a:rPr lang="en-US" sz="2000"/>
                        <a:t>Mean</a:t>
                      </a:r>
                      <a:endParaRPr lang="en-US" sz="2000" dirty="0"/>
                    </a:p>
                  </a:txBody>
                  <a:tcPr anchor="ctr"/>
                </a:tc>
                <a:tc>
                  <a:txBody>
                    <a:bodyPr/>
                    <a:lstStyle/>
                    <a:p>
                      <a:pPr algn="ctr"/>
                      <a:r>
                        <a:rPr lang="en-US" sz="2000"/>
                        <a:t>Min+</a:t>
                      </a:r>
                    </a:p>
                    <a:p>
                      <a:pPr algn="ctr"/>
                      <a:r>
                        <a:rPr lang="en-US" sz="2000"/>
                        <a:t>Max+</a:t>
                      </a:r>
                    </a:p>
                    <a:p>
                      <a:pPr algn="ctr"/>
                      <a:r>
                        <a:rPr lang="en-US" sz="2000"/>
                        <a:t>Minmaxdiff+</a:t>
                      </a:r>
                    </a:p>
                    <a:p>
                      <a:pPr algn="ctr"/>
                      <a:r>
                        <a:rPr lang="en-US" sz="2000"/>
                        <a:t>Std</a:t>
                      </a:r>
                      <a:endParaRPr lang="en-US" sz="2000" dirty="0"/>
                    </a:p>
                  </a:txBody>
                  <a:tcPr anchor="ctr"/>
                </a:tc>
                <a:extLst>
                  <a:ext uri="{0D108BD9-81ED-4DB2-BD59-A6C34878D82A}">
                    <a16:rowId xmlns:a16="http://schemas.microsoft.com/office/drawing/2014/main" val="3516366654"/>
                  </a:ext>
                </a:extLst>
              </a:tr>
              <a:tr h="414444">
                <a:tc>
                  <a:txBody>
                    <a:bodyPr/>
                    <a:lstStyle/>
                    <a:p>
                      <a:pPr algn="l" fontAlgn="b"/>
                      <a:r>
                        <a:rPr lang="en-US" sz="2000" kern="1200" dirty="0" err="1">
                          <a:solidFill>
                            <a:schemeClr val="dk1"/>
                          </a:solidFill>
                          <a:latin typeface="+mn-lt"/>
                          <a:ea typeface="+mn-ea"/>
                          <a:cs typeface="+mn-cs"/>
                        </a:rPr>
                        <a:t>UtilityScore_mean</a:t>
                      </a:r>
                      <a:endParaRPr lang="en-US" sz="2000" kern="1200" dirty="0">
                        <a:solidFill>
                          <a:schemeClr val="dk1"/>
                        </a:solidFill>
                        <a:latin typeface="+mn-lt"/>
                        <a:ea typeface="+mn-ea"/>
                        <a:cs typeface="+mn-cs"/>
                      </a:endParaRPr>
                    </a:p>
                  </a:txBody>
                  <a:tcPr marL="9525" marR="9525" marT="9525" marB="0" anchor="ctr"/>
                </a:tc>
                <a:tc>
                  <a:txBody>
                    <a:bodyPr/>
                    <a:lstStyle/>
                    <a:p>
                      <a:pPr algn="ctr" fontAlgn="b"/>
                      <a:r>
                        <a:rPr lang="en-US" sz="2000" kern="1200" dirty="0">
                          <a:solidFill>
                            <a:schemeClr val="dk1"/>
                          </a:solidFill>
                          <a:latin typeface="+mn-lt"/>
                          <a:ea typeface="+mn-ea"/>
                          <a:cs typeface="+mn-cs"/>
                        </a:rPr>
                        <a:t>0.101</a:t>
                      </a:r>
                    </a:p>
                  </a:txBody>
                  <a:tcPr marL="9525" marR="9525" marT="9525" marB="0" anchor="ctr"/>
                </a:tc>
                <a:tc>
                  <a:txBody>
                    <a:bodyPr/>
                    <a:lstStyle/>
                    <a:p>
                      <a:pPr algn="ctr" fontAlgn="b"/>
                      <a:r>
                        <a:rPr lang="en-US" sz="2000" kern="1200" dirty="0">
                          <a:solidFill>
                            <a:schemeClr val="dk1"/>
                          </a:solidFill>
                          <a:latin typeface="+mn-lt"/>
                          <a:ea typeface="+mn-ea"/>
                          <a:cs typeface="+mn-cs"/>
                        </a:rPr>
                        <a:t>0.078</a:t>
                      </a:r>
                    </a:p>
                  </a:txBody>
                  <a:tcPr marL="9525" marR="9525" marT="9525" marB="0" anchor="ctr"/>
                </a:tc>
                <a:tc>
                  <a:txBody>
                    <a:bodyPr/>
                    <a:lstStyle/>
                    <a:p>
                      <a:pPr algn="ctr" fontAlgn="b"/>
                      <a:r>
                        <a:rPr lang="en-US" sz="2000" kern="1200" dirty="0">
                          <a:solidFill>
                            <a:schemeClr val="dk1"/>
                          </a:solidFill>
                          <a:latin typeface="+mn-lt"/>
                          <a:ea typeface="+mn-ea"/>
                          <a:cs typeface="+mn-cs"/>
                        </a:rPr>
                        <a:t>0.110</a:t>
                      </a:r>
                    </a:p>
                  </a:txBody>
                  <a:tcPr marL="9525" marR="9525" marT="9525" marB="0" anchor="ctr"/>
                </a:tc>
                <a:tc>
                  <a:txBody>
                    <a:bodyPr/>
                    <a:lstStyle/>
                    <a:p>
                      <a:pPr algn="ctr" fontAlgn="b"/>
                      <a:r>
                        <a:rPr lang="en-US" sz="2000" kern="1200" dirty="0">
                          <a:solidFill>
                            <a:schemeClr val="dk1"/>
                          </a:solidFill>
                          <a:latin typeface="+mn-lt"/>
                          <a:ea typeface="+mn-ea"/>
                          <a:cs typeface="+mn-cs"/>
                        </a:rPr>
                        <a:t>0.113</a:t>
                      </a:r>
                    </a:p>
                  </a:txBody>
                  <a:tcPr marL="9525" marR="9525" marT="9525" marB="0" anchor="ctr"/>
                </a:tc>
                <a:tc>
                  <a:txBody>
                    <a:bodyPr/>
                    <a:lstStyle/>
                    <a:p>
                      <a:pPr algn="ctr" fontAlgn="b"/>
                      <a:r>
                        <a:rPr lang="en-US" sz="2000" b="1" kern="1200" dirty="0">
                          <a:solidFill>
                            <a:srgbClr val="FF0000"/>
                          </a:solidFill>
                          <a:latin typeface="+mn-lt"/>
                          <a:ea typeface="+mn-ea"/>
                          <a:cs typeface="+mn-cs"/>
                        </a:rPr>
                        <a:t>0.120</a:t>
                      </a:r>
                    </a:p>
                  </a:txBody>
                  <a:tcPr marL="9525" marR="9525" marT="9525" marB="0" anchor="ctr"/>
                </a:tc>
                <a:tc>
                  <a:txBody>
                    <a:bodyPr/>
                    <a:lstStyle/>
                    <a:p>
                      <a:pPr algn="ctr" fontAlgn="b"/>
                      <a:r>
                        <a:rPr lang="en-US" sz="2000" kern="1200">
                          <a:solidFill>
                            <a:schemeClr val="dk1"/>
                          </a:solidFill>
                          <a:latin typeface="+mn-lt"/>
                          <a:ea typeface="+mn-ea"/>
                          <a:cs typeface="+mn-cs"/>
                        </a:rPr>
                        <a:t>0.107</a:t>
                      </a:r>
                    </a:p>
                  </a:txBody>
                  <a:tcPr marL="9525" marR="9525" marT="9525" marB="0" anchor="ctr"/>
                </a:tc>
                <a:tc>
                  <a:txBody>
                    <a:bodyPr/>
                    <a:lstStyle/>
                    <a:p>
                      <a:pPr algn="ctr" fontAlgn="b"/>
                      <a:r>
                        <a:rPr lang="en-US" sz="2000" b="1" kern="1200" dirty="0">
                          <a:solidFill>
                            <a:srgbClr val="FF0000"/>
                          </a:solidFill>
                          <a:latin typeface="+mn-lt"/>
                          <a:ea typeface="+mn-ea"/>
                          <a:cs typeface="+mn-cs"/>
                        </a:rPr>
                        <a:t>0.120</a:t>
                      </a:r>
                    </a:p>
                  </a:txBody>
                  <a:tcPr marL="9525" marR="9525" marT="9525" marB="0" anchor="ctr"/>
                </a:tc>
                <a:extLst>
                  <a:ext uri="{0D108BD9-81ED-4DB2-BD59-A6C34878D82A}">
                    <a16:rowId xmlns:a16="http://schemas.microsoft.com/office/drawing/2014/main" val="3047720768"/>
                  </a:ext>
                </a:extLst>
              </a:tr>
              <a:tr h="414444">
                <a:tc>
                  <a:txBody>
                    <a:bodyPr/>
                    <a:lstStyle/>
                    <a:p>
                      <a:pPr algn="l" fontAlgn="b"/>
                      <a:r>
                        <a:rPr lang="en-US" sz="2000" kern="1200" dirty="0" err="1">
                          <a:solidFill>
                            <a:schemeClr val="dk1"/>
                          </a:solidFill>
                          <a:latin typeface="+mn-lt"/>
                          <a:ea typeface="+mn-ea"/>
                          <a:cs typeface="+mn-cs"/>
                        </a:rPr>
                        <a:t>UtilityScore_std</a:t>
                      </a:r>
                      <a:endParaRPr lang="en-US" sz="2000" kern="1200" dirty="0">
                        <a:solidFill>
                          <a:schemeClr val="dk1"/>
                        </a:solidFill>
                        <a:latin typeface="+mn-lt"/>
                        <a:ea typeface="+mn-ea"/>
                        <a:cs typeface="+mn-cs"/>
                      </a:endParaRPr>
                    </a:p>
                  </a:txBody>
                  <a:tcPr marL="9525" marR="9525" marT="9525" marB="0" anchor="ctr"/>
                </a:tc>
                <a:tc>
                  <a:txBody>
                    <a:bodyPr/>
                    <a:lstStyle/>
                    <a:p>
                      <a:pPr algn="ctr" fontAlgn="b"/>
                      <a:r>
                        <a:rPr lang="en-US" sz="2000" kern="1200" dirty="0">
                          <a:solidFill>
                            <a:schemeClr val="dk1"/>
                          </a:solidFill>
                          <a:latin typeface="+mn-lt"/>
                          <a:ea typeface="+mn-ea"/>
                          <a:cs typeface="+mn-cs"/>
                        </a:rPr>
                        <a:t>0.030</a:t>
                      </a:r>
                    </a:p>
                  </a:txBody>
                  <a:tcPr marL="9525" marR="9525" marT="9525" marB="0" anchor="ctr"/>
                </a:tc>
                <a:tc>
                  <a:txBody>
                    <a:bodyPr/>
                    <a:lstStyle/>
                    <a:p>
                      <a:pPr algn="ctr" fontAlgn="b"/>
                      <a:r>
                        <a:rPr lang="en-US" sz="2000" kern="1200">
                          <a:solidFill>
                            <a:schemeClr val="dk1"/>
                          </a:solidFill>
                          <a:latin typeface="+mn-lt"/>
                          <a:ea typeface="+mn-ea"/>
                          <a:cs typeface="+mn-cs"/>
                        </a:rPr>
                        <a:t>0.028</a:t>
                      </a:r>
                      <a:endParaRPr lang="en-US" sz="2000" kern="1200" dirty="0">
                        <a:solidFill>
                          <a:schemeClr val="dk1"/>
                        </a:solidFill>
                        <a:latin typeface="+mn-lt"/>
                        <a:ea typeface="+mn-ea"/>
                        <a:cs typeface="+mn-cs"/>
                      </a:endParaRPr>
                    </a:p>
                  </a:txBody>
                  <a:tcPr marL="9525" marR="9525" marT="9525" marB="0" anchor="ctr"/>
                </a:tc>
                <a:tc>
                  <a:txBody>
                    <a:bodyPr/>
                    <a:lstStyle/>
                    <a:p>
                      <a:pPr algn="ctr" fontAlgn="b"/>
                      <a:r>
                        <a:rPr lang="en-US" sz="2000" kern="1200">
                          <a:solidFill>
                            <a:schemeClr val="dk1"/>
                          </a:solidFill>
                          <a:latin typeface="+mn-lt"/>
                          <a:ea typeface="+mn-ea"/>
                          <a:cs typeface="+mn-cs"/>
                        </a:rPr>
                        <a:t>0.019</a:t>
                      </a:r>
                      <a:endParaRPr lang="en-US" sz="2000" kern="1200" dirty="0">
                        <a:solidFill>
                          <a:schemeClr val="dk1"/>
                        </a:solidFill>
                        <a:latin typeface="+mn-lt"/>
                        <a:ea typeface="+mn-ea"/>
                        <a:cs typeface="+mn-cs"/>
                      </a:endParaRPr>
                    </a:p>
                  </a:txBody>
                  <a:tcPr marL="9525" marR="9525" marT="9525" marB="0" anchor="ctr"/>
                </a:tc>
                <a:tc>
                  <a:txBody>
                    <a:bodyPr/>
                    <a:lstStyle/>
                    <a:p>
                      <a:pPr algn="ctr" fontAlgn="b"/>
                      <a:r>
                        <a:rPr lang="en-US" sz="2000" kern="1200" dirty="0">
                          <a:solidFill>
                            <a:schemeClr val="dk1"/>
                          </a:solidFill>
                          <a:latin typeface="+mn-lt"/>
                          <a:ea typeface="+mn-ea"/>
                          <a:cs typeface="+mn-cs"/>
                        </a:rPr>
                        <a:t>0.018</a:t>
                      </a:r>
                    </a:p>
                  </a:txBody>
                  <a:tcPr marL="9525" marR="9525" marT="9525" marB="0" anchor="ctr"/>
                </a:tc>
                <a:tc>
                  <a:txBody>
                    <a:bodyPr/>
                    <a:lstStyle/>
                    <a:p>
                      <a:pPr algn="ctr" fontAlgn="b"/>
                      <a:r>
                        <a:rPr lang="en-US" sz="2000" kern="1200" dirty="0">
                          <a:solidFill>
                            <a:schemeClr val="dk1"/>
                          </a:solidFill>
                          <a:latin typeface="+mn-lt"/>
                          <a:ea typeface="+mn-ea"/>
                          <a:cs typeface="+mn-cs"/>
                        </a:rPr>
                        <a:t>0.020</a:t>
                      </a:r>
                    </a:p>
                  </a:txBody>
                  <a:tcPr marL="9525" marR="9525" marT="9525" marB="0" anchor="ctr"/>
                </a:tc>
                <a:tc>
                  <a:txBody>
                    <a:bodyPr/>
                    <a:lstStyle/>
                    <a:p>
                      <a:pPr algn="ctr" fontAlgn="b"/>
                      <a:r>
                        <a:rPr lang="en-US" sz="2000" kern="1200" dirty="0">
                          <a:solidFill>
                            <a:schemeClr val="dk1"/>
                          </a:solidFill>
                          <a:latin typeface="+mn-lt"/>
                          <a:ea typeface="+mn-ea"/>
                          <a:cs typeface="+mn-cs"/>
                        </a:rPr>
                        <a:t>0.021</a:t>
                      </a:r>
                    </a:p>
                  </a:txBody>
                  <a:tcPr marL="9525" marR="9525" marT="9525" marB="0" anchor="ctr"/>
                </a:tc>
                <a:tc>
                  <a:txBody>
                    <a:bodyPr/>
                    <a:lstStyle/>
                    <a:p>
                      <a:pPr algn="ctr" fontAlgn="b"/>
                      <a:r>
                        <a:rPr lang="en-US" sz="2000" kern="1200" dirty="0">
                          <a:solidFill>
                            <a:schemeClr val="dk1"/>
                          </a:solidFill>
                          <a:latin typeface="+mn-lt"/>
                          <a:ea typeface="+mn-ea"/>
                          <a:cs typeface="+mn-cs"/>
                        </a:rPr>
                        <a:t>0.016</a:t>
                      </a:r>
                    </a:p>
                  </a:txBody>
                  <a:tcPr marL="9525" marR="9525" marT="9525" marB="0" anchor="ctr"/>
                </a:tc>
                <a:extLst>
                  <a:ext uri="{0D108BD9-81ED-4DB2-BD59-A6C34878D82A}">
                    <a16:rowId xmlns:a16="http://schemas.microsoft.com/office/drawing/2014/main" val="243040792"/>
                  </a:ext>
                </a:extLst>
              </a:tr>
            </a:tbl>
          </a:graphicData>
        </a:graphic>
      </p:graphicFrame>
      <p:sp>
        <p:nvSpPr>
          <p:cNvPr id="3" name="Slide Number Placeholder 2">
            <a:extLst>
              <a:ext uri="{FF2B5EF4-FFF2-40B4-BE49-F238E27FC236}">
                <a16:creationId xmlns:a16="http://schemas.microsoft.com/office/drawing/2014/main" id="{80746B63-4492-4A66-B0B6-75B12495CF1F}"/>
              </a:ext>
            </a:extLst>
          </p:cNvPr>
          <p:cNvSpPr>
            <a:spLocks noGrp="1"/>
          </p:cNvSpPr>
          <p:nvPr>
            <p:ph type="sldNum" sz="quarter" idx="12"/>
          </p:nvPr>
        </p:nvSpPr>
        <p:spPr/>
        <p:txBody>
          <a:bodyPr/>
          <a:lstStyle/>
          <a:p>
            <a:fld id="{0A297500-7527-634B-90F4-69D0994C32B4}" type="slidenum">
              <a:rPr lang="nl-NL" smtClean="0"/>
              <a:t>38</a:t>
            </a:fld>
            <a:endParaRPr lang="nl-NL" dirty="0"/>
          </a:p>
        </p:txBody>
      </p:sp>
      <p:sp>
        <p:nvSpPr>
          <p:cNvPr id="4" name="Title 3">
            <a:extLst>
              <a:ext uri="{FF2B5EF4-FFF2-40B4-BE49-F238E27FC236}">
                <a16:creationId xmlns:a16="http://schemas.microsoft.com/office/drawing/2014/main" id="{68761AA5-6A44-4D51-9FC6-5F690B94E05B}"/>
              </a:ext>
            </a:extLst>
          </p:cNvPr>
          <p:cNvSpPr>
            <a:spLocks noGrp="1"/>
          </p:cNvSpPr>
          <p:nvPr>
            <p:ph type="title"/>
          </p:nvPr>
        </p:nvSpPr>
        <p:spPr/>
        <p:txBody>
          <a:bodyPr/>
          <a:lstStyle/>
          <a:p>
            <a:r>
              <a:rPr lang="en-GB" dirty="0"/>
              <a:t>Adding sliding window attributes</a:t>
            </a:r>
            <a:endParaRPr lang="en-US" dirty="0"/>
          </a:p>
        </p:txBody>
      </p:sp>
      <p:sp>
        <p:nvSpPr>
          <p:cNvPr id="2" name="TextBox 1">
            <a:extLst>
              <a:ext uri="{FF2B5EF4-FFF2-40B4-BE49-F238E27FC236}">
                <a16:creationId xmlns:a16="http://schemas.microsoft.com/office/drawing/2014/main" id="{34B5BCA1-94D4-436B-B776-0B655BD863F4}"/>
              </a:ext>
            </a:extLst>
          </p:cNvPr>
          <p:cNvSpPr txBox="1"/>
          <p:nvPr/>
        </p:nvSpPr>
        <p:spPr>
          <a:xfrm>
            <a:off x="4167767" y="1368600"/>
            <a:ext cx="3856464" cy="400110"/>
          </a:xfrm>
          <a:prstGeom prst="rect">
            <a:avLst/>
          </a:prstGeom>
          <a:noFill/>
        </p:spPr>
        <p:txBody>
          <a:bodyPr wrap="square" rtlCol="0">
            <a:spAutoFit/>
          </a:bodyPr>
          <a:lstStyle/>
          <a:p>
            <a:r>
              <a:rPr lang="en-US" sz="2000" b="1" dirty="0"/>
              <a:t>Drop columns missing &gt; 91%</a:t>
            </a:r>
          </a:p>
        </p:txBody>
      </p:sp>
    </p:spTree>
    <p:extLst>
      <p:ext uri="{BB962C8B-B14F-4D97-AF65-F5344CB8AC3E}">
        <p14:creationId xmlns:p14="http://schemas.microsoft.com/office/powerpoint/2010/main" val="2698893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694EF1B9-8BF4-44CC-898E-DCEAB13B6368}"/>
              </a:ext>
            </a:extLst>
          </p:cNvPr>
          <p:cNvSpPr>
            <a:spLocks noGrp="1"/>
          </p:cNvSpPr>
          <p:nvPr>
            <p:ph idx="1"/>
          </p:nvPr>
        </p:nvSpPr>
        <p:spPr>
          <a:xfrm>
            <a:off x="574800" y="1424349"/>
            <a:ext cx="4453200" cy="4464000"/>
          </a:xfrm>
        </p:spPr>
        <p:txBody>
          <a:bodyPr/>
          <a:lstStyle/>
          <a:p>
            <a:r>
              <a:rPr lang="en-US" dirty="0"/>
              <a:t>In conclusion, the best performance achieved is 0.127</a:t>
            </a:r>
          </a:p>
          <a:p>
            <a:endParaRPr lang="en-US" dirty="0"/>
          </a:p>
          <a:p>
            <a:r>
              <a:rPr lang="en-US" dirty="0"/>
              <a:t>Achieved by:</a:t>
            </a:r>
          </a:p>
          <a:p>
            <a:pPr marL="457200" indent="-457200">
              <a:buFont typeface="+mj-lt"/>
              <a:buAutoNum type="arabicPeriod"/>
            </a:pPr>
            <a:r>
              <a:rPr lang="en-US" dirty="0"/>
              <a:t>Drop columns with missing ratios &gt; 92%</a:t>
            </a:r>
          </a:p>
          <a:p>
            <a:pPr marL="457200" indent="-457200">
              <a:buFont typeface="+mj-lt"/>
              <a:buAutoNum type="arabicPeriod"/>
            </a:pPr>
            <a:r>
              <a:rPr lang="en-US" dirty="0"/>
              <a:t>Adding sliding window attributes of Min, Max, </a:t>
            </a:r>
            <a:r>
              <a:rPr lang="en-US" dirty="0" err="1"/>
              <a:t>MinmaxDiff</a:t>
            </a:r>
            <a:r>
              <a:rPr lang="en-US" dirty="0"/>
              <a:t> , Std </a:t>
            </a:r>
          </a:p>
        </p:txBody>
      </p:sp>
      <p:sp>
        <p:nvSpPr>
          <p:cNvPr id="3" name="Slide Number Placeholder 2">
            <a:extLst>
              <a:ext uri="{FF2B5EF4-FFF2-40B4-BE49-F238E27FC236}">
                <a16:creationId xmlns:a16="http://schemas.microsoft.com/office/drawing/2014/main" id="{3BAA4557-A474-4D6D-A591-C5904822AE59}"/>
              </a:ext>
            </a:extLst>
          </p:cNvPr>
          <p:cNvSpPr>
            <a:spLocks noGrp="1"/>
          </p:cNvSpPr>
          <p:nvPr>
            <p:ph type="sldNum" sz="quarter" idx="12"/>
          </p:nvPr>
        </p:nvSpPr>
        <p:spPr/>
        <p:txBody>
          <a:bodyPr/>
          <a:lstStyle/>
          <a:p>
            <a:fld id="{0A297500-7527-634B-90F4-69D0994C32B4}" type="slidenum">
              <a:rPr lang="nl-NL" smtClean="0"/>
              <a:t>39</a:t>
            </a:fld>
            <a:endParaRPr lang="nl-NL" dirty="0"/>
          </a:p>
        </p:txBody>
      </p:sp>
      <p:sp>
        <p:nvSpPr>
          <p:cNvPr id="4" name="Title 3">
            <a:extLst>
              <a:ext uri="{FF2B5EF4-FFF2-40B4-BE49-F238E27FC236}">
                <a16:creationId xmlns:a16="http://schemas.microsoft.com/office/drawing/2014/main" id="{E5CD698D-F61A-4DBC-A98F-D2979EA8165D}"/>
              </a:ext>
            </a:extLst>
          </p:cNvPr>
          <p:cNvSpPr>
            <a:spLocks noGrp="1"/>
          </p:cNvSpPr>
          <p:nvPr>
            <p:ph type="title"/>
          </p:nvPr>
        </p:nvSpPr>
        <p:spPr/>
        <p:txBody>
          <a:bodyPr/>
          <a:lstStyle/>
          <a:p>
            <a:r>
              <a:rPr lang="en-GB" dirty="0"/>
              <a:t>Adding sliding window attributes</a:t>
            </a:r>
            <a:endParaRPr lang="en-US" dirty="0"/>
          </a:p>
        </p:txBody>
      </p:sp>
      <p:graphicFrame>
        <p:nvGraphicFramePr>
          <p:cNvPr id="8" name="Table 7">
            <a:extLst>
              <a:ext uri="{FF2B5EF4-FFF2-40B4-BE49-F238E27FC236}">
                <a16:creationId xmlns:a16="http://schemas.microsoft.com/office/drawing/2014/main" id="{94BB4D5D-4120-485B-B402-3F0059B10BF0}"/>
              </a:ext>
            </a:extLst>
          </p:cNvPr>
          <p:cNvGraphicFramePr>
            <a:graphicFrameLocks noGrp="1"/>
          </p:cNvGraphicFramePr>
          <p:nvPr>
            <p:extLst>
              <p:ext uri="{D42A27DB-BD31-4B8C-83A1-F6EECF244321}">
                <p14:modId xmlns:p14="http://schemas.microsoft.com/office/powerpoint/2010/main" val="1646328130"/>
              </p:ext>
            </p:extLst>
          </p:nvPr>
        </p:nvGraphicFramePr>
        <p:xfrm>
          <a:off x="5028000" y="1975972"/>
          <a:ext cx="6948017" cy="2052320"/>
        </p:xfrm>
        <a:graphic>
          <a:graphicData uri="http://schemas.openxmlformats.org/drawingml/2006/table">
            <a:tbl>
              <a:tblPr firstRow="1" bandRow="1">
                <a:tableStyleId>{5C22544A-7EE6-4342-B048-85BDC9FD1C3A}</a:tableStyleId>
              </a:tblPr>
              <a:tblGrid>
                <a:gridCol w="2277495">
                  <a:extLst>
                    <a:ext uri="{9D8B030D-6E8A-4147-A177-3AD203B41FA5}">
                      <a16:colId xmlns:a16="http://schemas.microsoft.com/office/drawing/2014/main" val="3773575334"/>
                    </a:ext>
                  </a:extLst>
                </a:gridCol>
                <a:gridCol w="1093772">
                  <a:extLst>
                    <a:ext uri="{9D8B030D-6E8A-4147-A177-3AD203B41FA5}">
                      <a16:colId xmlns:a16="http://schemas.microsoft.com/office/drawing/2014/main" val="2403986330"/>
                    </a:ext>
                  </a:extLst>
                </a:gridCol>
                <a:gridCol w="1760370">
                  <a:extLst>
                    <a:ext uri="{9D8B030D-6E8A-4147-A177-3AD203B41FA5}">
                      <a16:colId xmlns:a16="http://schemas.microsoft.com/office/drawing/2014/main" val="2094271159"/>
                    </a:ext>
                  </a:extLst>
                </a:gridCol>
                <a:gridCol w="1816380">
                  <a:extLst>
                    <a:ext uri="{9D8B030D-6E8A-4147-A177-3AD203B41FA5}">
                      <a16:colId xmlns:a16="http://schemas.microsoft.com/office/drawing/2014/main" val="686874472"/>
                    </a:ext>
                  </a:extLst>
                </a:gridCol>
              </a:tblGrid>
              <a:tr h="370840">
                <a:tc>
                  <a:txBody>
                    <a:bodyPr/>
                    <a:lstStyle/>
                    <a:p>
                      <a:pPr algn="ctr"/>
                      <a:r>
                        <a:rPr lang="en-US" sz="2000"/>
                        <a:t>Adding Sliding</a:t>
                      </a:r>
                    </a:p>
                    <a:p>
                      <a:pPr algn="ctr"/>
                      <a:r>
                        <a:rPr lang="en-US" sz="2000"/>
                        <a:t>Window Attributes</a:t>
                      </a:r>
                    </a:p>
                  </a:txBody>
                  <a:tcPr anchor="ctr"/>
                </a:tc>
                <a:tc>
                  <a:txBody>
                    <a:bodyPr/>
                    <a:lstStyle/>
                    <a:p>
                      <a:pPr algn="ctr"/>
                      <a:r>
                        <a:rPr lang="en-US" sz="2000"/>
                        <a:t>None</a:t>
                      </a:r>
                      <a:endParaRPr lang="en-US" sz="2000" dirty="0"/>
                    </a:p>
                  </a:txBody>
                  <a:tcPr anchor="ctr"/>
                </a:tc>
                <a:tc>
                  <a:txBody>
                    <a:bodyPr/>
                    <a:lstStyle/>
                    <a:p>
                      <a:pPr algn="ctr"/>
                      <a:r>
                        <a:rPr lang="en-US" sz="2000"/>
                        <a:t>Min+</a:t>
                      </a:r>
                    </a:p>
                    <a:p>
                      <a:pPr algn="ctr"/>
                      <a:r>
                        <a:rPr lang="en-US" sz="2000"/>
                        <a:t>Max+</a:t>
                      </a:r>
                    </a:p>
                    <a:p>
                      <a:pPr algn="ctr"/>
                      <a:r>
                        <a:rPr lang="en-US" sz="2000"/>
                        <a:t>Minmaxdiff</a:t>
                      </a:r>
                      <a:endParaRPr lang="en-US" sz="2000" dirty="0"/>
                    </a:p>
                  </a:txBody>
                  <a:tcPr anchor="ctr"/>
                </a:tc>
                <a:tc>
                  <a:txBody>
                    <a:bodyPr/>
                    <a:lstStyle/>
                    <a:p>
                      <a:pPr algn="ctr"/>
                      <a:r>
                        <a:rPr lang="en-US" sz="2000"/>
                        <a:t>Min+</a:t>
                      </a:r>
                    </a:p>
                    <a:p>
                      <a:pPr algn="ctr"/>
                      <a:r>
                        <a:rPr lang="en-US" sz="2000"/>
                        <a:t>Max+</a:t>
                      </a:r>
                    </a:p>
                    <a:p>
                      <a:pPr algn="ctr"/>
                      <a:r>
                        <a:rPr lang="en-US" sz="2000"/>
                        <a:t>Minmaxdiff+</a:t>
                      </a:r>
                    </a:p>
                    <a:p>
                      <a:pPr algn="ctr"/>
                      <a:r>
                        <a:rPr lang="en-US" sz="2000"/>
                        <a:t>Std</a:t>
                      </a:r>
                      <a:endParaRPr lang="en-US" sz="2000" dirty="0"/>
                    </a:p>
                  </a:txBody>
                  <a:tcPr anchor="ctr"/>
                </a:tc>
                <a:extLst>
                  <a:ext uri="{0D108BD9-81ED-4DB2-BD59-A6C34878D82A}">
                    <a16:rowId xmlns:a16="http://schemas.microsoft.com/office/drawing/2014/main" val="3779880514"/>
                  </a:ext>
                </a:extLst>
              </a:tr>
              <a:tr h="370840">
                <a:tc>
                  <a:txBody>
                    <a:bodyPr/>
                    <a:lstStyle/>
                    <a:p>
                      <a:pPr algn="l" fontAlgn="b"/>
                      <a:r>
                        <a:rPr lang="en-US" sz="2000" kern="1200" dirty="0" err="1">
                          <a:solidFill>
                            <a:schemeClr val="dk1"/>
                          </a:solidFill>
                          <a:latin typeface="+mn-lt"/>
                          <a:ea typeface="+mn-ea"/>
                          <a:cs typeface="+mn-cs"/>
                        </a:rPr>
                        <a:t>UtilityScore_mean</a:t>
                      </a:r>
                      <a:endParaRPr lang="en-US" sz="2000" kern="1200" dirty="0">
                        <a:solidFill>
                          <a:schemeClr val="dk1"/>
                        </a:solidFill>
                        <a:latin typeface="+mn-lt"/>
                        <a:ea typeface="+mn-ea"/>
                        <a:cs typeface="+mn-cs"/>
                      </a:endParaRPr>
                    </a:p>
                  </a:txBody>
                  <a:tcPr marL="9525" marR="9525" marT="9525" marB="0" anchor="ctr"/>
                </a:tc>
                <a:tc>
                  <a:txBody>
                    <a:bodyPr/>
                    <a:lstStyle/>
                    <a:p>
                      <a:pPr algn="ctr" fontAlgn="b"/>
                      <a:r>
                        <a:rPr lang="en-US" sz="2000" kern="1200" dirty="0">
                          <a:solidFill>
                            <a:schemeClr val="dk1"/>
                          </a:solidFill>
                          <a:latin typeface="+mn-lt"/>
                          <a:ea typeface="+mn-ea"/>
                          <a:cs typeface="+mn-cs"/>
                        </a:rPr>
                        <a:t>0.100</a:t>
                      </a:r>
                    </a:p>
                  </a:txBody>
                  <a:tcPr marL="9525" marR="9525" marT="9525" marB="0" anchor="ctr"/>
                </a:tc>
                <a:tc>
                  <a:txBody>
                    <a:bodyPr/>
                    <a:lstStyle/>
                    <a:p>
                      <a:pPr algn="ctr" fontAlgn="b"/>
                      <a:r>
                        <a:rPr lang="en-US" sz="2000" kern="1200">
                          <a:solidFill>
                            <a:schemeClr val="dk1"/>
                          </a:solidFill>
                          <a:latin typeface="+mn-lt"/>
                          <a:ea typeface="+mn-ea"/>
                          <a:cs typeface="+mn-cs"/>
                        </a:rPr>
                        <a:t>0.119</a:t>
                      </a:r>
                    </a:p>
                  </a:txBody>
                  <a:tcPr marL="9525" marR="9525" marT="9525" marB="0" anchor="ctr"/>
                </a:tc>
                <a:tc>
                  <a:txBody>
                    <a:bodyPr/>
                    <a:lstStyle/>
                    <a:p>
                      <a:pPr algn="ctr" fontAlgn="b"/>
                      <a:r>
                        <a:rPr lang="en-US" sz="2000" b="1" kern="1200">
                          <a:solidFill>
                            <a:srgbClr val="FF0000"/>
                          </a:solidFill>
                          <a:latin typeface="+mn-lt"/>
                          <a:ea typeface="+mn-ea"/>
                          <a:cs typeface="+mn-cs"/>
                        </a:rPr>
                        <a:t>0.127</a:t>
                      </a:r>
                      <a:endParaRPr lang="en-US" sz="2000" b="1" kern="1200" dirty="0">
                        <a:solidFill>
                          <a:srgbClr val="FF0000"/>
                        </a:solidFill>
                        <a:latin typeface="+mn-lt"/>
                        <a:ea typeface="+mn-ea"/>
                        <a:cs typeface="+mn-cs"/>
                      </a:endParaRPr>
                    </a:p>
                  </a:txBody>
                  <a:tcPr marL="9525" marR="9525" marT="9525" marB="0" anchor="ctr"/>
                </a:tc>
                <a:extLst>
                  <a:ext uri="{0D108BD9-81ED-4DB2-BD59-A6C34878D82A}">
                    <a16:rowId xmlns:a16="http://schemas.microsoft.com/office/drawing/2014/main" val="2651093174"/>
                  </a:ext>
                </a:extLst>
              </a:tr>
              <a:tr h="370840">
                <a:tc>
                  <a:txBody>
                    <a:bodyPr/>
                    <a:lstStyle/>
                    <a:p>
                      <a:pPr algn="l" fontAlgn="b"/>
                      <a:r>
                        <a:rPr lang="en-US" sz="2000" kern="1200" dirty="0" err="1">
                          <a:solidFill>
                            <a:schemeClr val="dk1"/>
                          </a:solidFill>
                          <a:latin typeface="+mn-lt"/>
                          <a:ea typeface="+mn-ea"/>
                          <a:cs typeface="+mn-cs"/>
                        </a:rPr>
                        <a:t>UtilityScore_std</a:t>
                      </a:r>
                      <a:endParaRPr lang="en-US" sz="2000" kern="1200" dirty="0">
                        <a:solidFill>
                          <a:schemeClr val="dk1"/>
                        </a:solidFill>
                        <a:latin typeface="+mn-lt"/>
                        <a:ea typeface="+mn-ea"/>
                        <a:cs typeface="+mn-cs"/>
                      </a:endParaRPr>
                    </a:p>
                  </a:txBody>
                  <a:tcPr marL="9525" marR="9525" marT="9525" marB="0" anchor="ctr"/>
                </a:tc>
                <a:tc>
                  <a:txBody>
                    <a:bodyPr/>
                    <a:lstStyle/>
                    <a:p>
                      <a:pPr algn="ctr" fontAlgn="b"/>
                      <a:r>
                        <a:rPr lang="en-US" sz="2000" kern="1200" dirty="0">
                          <a:solidFill>
                            <a:schemeClr val="dk1"/>
                          </a:solidFill>
                          <a:latin typeface="+mn-lt"/>
                          <a:ea typeface="+mn-ea"/>
                          <a:cs typeface="+mn-cs"/>
                        </a:rPr>
                        <a:t>0.030</a:t>
                      </a:r>
                    </a:p>
                  </a:txBody>
                  <a:tcPr marL="9525" marR="9525" marT="9525" marB="0" anchor="ctr"/>
                </a:tc>
                <a:tc>
                  <a:txBody>
                    <a:bodyPr/>
                    <a:lstStyle/>
                    <a:p>
                      <a:pPr algn="ctr" fontAlgn="b"/>
                      <a:r>
                        <a:rPr lang="en-US" sz="2000" kern="1200">
                          <a:solidFill>
                            <a:schemeClr val="dk1"/>
                          </a:solidFill>
                          <a:latin typeface="+mn-lt"/>
                          <a:ea typeface="+mn-ea"/>
                          <a:cs typeface="+mn-cs"/>
                        </a:rPr>
                        <a:t>0.029</a:t>
                      </a:r>
                      <a:endParaRPr lang="en-US" sz="2000" kern="1200" dirty="0">
                        <a:solidFill>
                          <a:schemeClr val="dk1"/>
                        </a:solidFill>
                        <a:latin typeface="+mn-lt"/>
                        <a:ea typeface="+mn-ea"/>
                        <a:cs typeface="+mn-cs"/>
                      </a:endParaRPr>
                    </a:p>
                  </a:txBody>
                  <a:tcPr marL="9525" marR="9525" marT="9525" marB="0" anchor="ctr"/>
                </a:tc>
                <a:tc>
                  <a:txBody>
                    <a:bodyPr/>
                    <a:lstStyle/>
                    <a:p>
                      <a:pPr algn="ctr" fontAlgn="b"/>
                      <a:r>
                        <a:rPr lang="en-US" sz="2000" kern="1200" dirty="0">
                          <a:solidFill>
                            <a:schemeClr val="dk1"/>
                          </a:solidFill>
                          <a:latin typeface="+mn-lt"/>
                          <a:ea typeface="+mn-ea"/>
                          <a:cs typeface="+mn-cs"/>
                        </a:rPr>
                        <a:t>0.026</a:t>
                      </a:r>
                    </a:p>
                  </a:txBody>
                  <a:tcPr marL="9525" marR="9525" marT="9525" marB="0" anchor="ctr"/>
                </a:tc>
                <a:extLst>
                  <a:ext uri="{0D108BD9-81ED-4DB2-BD59-A6C34878D82A}">
                    <a16:rowId xmlns:a16="http://schemas.microsoft.com/office/drawing/2014/main" val="2472285034"/>
                  </a:ext>
                </a:extLst>
              </a:tr>
            </a:tbl>
          </a:graphicData>
        </a:graphic>
      </p:graphicFrame>
      <p:sp>
        <p:nvSpPr>
          <p:cNvPr id="10" name="Rectangle: Rounded Corners 9">
            <a:extLst>
              <a:ext uri="{FF2B5EF4-FFF2-40B4-BE49-F238E27FC236}">
                <a16:creationId xmlns:a16="http://schemas.microsoft.com/office/drawing/2014/main" id="{CE4D2586-5385-48EE-89C0-4F84B23BC8EE}"/>
              </a:ext>
            </a:extLst>
          </p:cNvPr>
          <p:cNvSpPr/>
          <p:nvPr/>
        </p:nvSpPr>
        <p:spPr>
          <a:xfrm>
            <a:off x="10243595" y="3282359"/>
            <a:ext cx="1732422" cy="843327"/>
          </a:xfrm>
          <a:prstGeom prst="roundRect">
            <a:avLst/>
          </a:prstGeom>
          <a:noFill/>
          <a:ln w="34925">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noFill/>
            </a:endParaRPr>
          </a:p>
        </p:txBody>
      </p:sp>
      <p:sp>
        <p:nvSpPr>
          <p:cNvPr id="7" name="TextBox 6">
            <a:extLst>
              <a:ext uri="{FF2B5EF4-FFF2-40B4-BE49-F238E27FC236}">
                <a16:creationId xmlns:a16="http://schemas.microsoft.com/office/drawing/2014/main" id="{481C68A8-F272-4672-90D2-1D64F5DEF635}"/>
              </a:ext>
            </a:extLst>
          </p:cNvPr>
          <p:cNvSpPr txBox="1"/>
          <p:nvPr/>
        </p:nvSpPr>
        <p:spPr>
          <a:xfrm>
            <a:off x="6573776" y="1458511"/>
            <a:ext cx="3856464" cy="400110"/>
          </a:xfrm>
          <a:prstGeom prst="rect">
            <a:avLst/>
          </a:prstGeom>
          <a:noFill/>
        </p:spPr>
        <p:txBody>
          <a:bodyPr wrap="square" rtlCol="0">
            <a:spAutoFit/>
          </a:bodyPr>
          <a:lstStyle/>
          <a:p>
            <a:r>
              <a:rPr lang="en-US" sz="2000" b="1" dirty="0"/>
              <a:t>Drop columns missing &gt; 92%</a:t>
            </a:r>
          </a:p>
        </p:txBody>
      </p:sp>
    </p:spTree>
    <p:extLst>
      <p:ext uri="{BB962C8B-B14F-4D97-AF65-F5344CB8AC3E}">
        <p14:creationId xmlns:p14="http://schemas.microsoft.com/office/powerpoint/2010/main" val="850458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412EF1-DB9C-4C3F-A9DF-50635933902F}"/>
              </a:ext>
            </a:extLst>
          </p:cNvPr>
          <p:cNvSpPr>
            <a:spLocks noGrp="1"/>
          </p:cNvSpPr>
          <p:nvPr>
            <p:ph idx="1"/>
          </p:nvPr>
        </p:nvSpPr>
        <p:spPr/>
        <p:txBody>
          <a:bodyPr/>
          <a:lstStyle/>
          <a:p>
            <a:pPr>
              <a:lnSpc>
                <a:spcPct val="150000"/>
              </a:lnSpc>
            </a:pPr>
            <a:r>
              <a:rPr lang="en-US" dirty="0"/>
              <a:t>Develop algorithm</a:t>
            </a:r>
          </a:p>
          <a:p>
            <a:pPr>
              <a:lnSpc>
                <a:spcPct val="150000"/>
              </a:lnSpc>
            </a:pPr>
            <a:r>
              <a:rPr lang="en-US" dirty="0"/>
              <a:t>Predict sepsis onset (medical condition)</a:t>
            </a:r>
          </a:p>
          <a:p>
            <a:pPr>
              <a:lnSpc>
                <a:spcPct val="150000"/>
              </a:lnSpc>
            </a:pPr>
            <a:r>
              <a:rPr lang="en-US" dirty="0"/>
              <a:t>Based on </a:t>
            </a:r>
            <a:r>
              <a:rPr lang="en-US" dirty="0" err="1"/>
              <a:t>PhysioNet</a:t>
            </a:r>
            <a:r>
              <a:rPr lang="en-US" dirty="0"/>
              <a:t> Challenge [1]</a:t>
            </a:r>
          </a:p>
          <a:p>
            <a:pPr>
              <a:lnSpc>
                <a:spcPct val="150000"/>
              </a:lnSpc>
            </a:pPr>
            <a:r>
              <a:rPr lang="en-US" dirty="0"/>
              <a:t>Trying to match “benchmark” score</a:t>
            </a:r>
          </a:p>
        </p:txBody>
      </p:sp>
      <p:sp>
        <p:nvSpPr>
          <p:cNvPr id="3" name="Slide Number Placeholder 2">
            <a:extLst>
              <a:ext uri="{FF2B5EF4-FFF2-40B4-BE49-F238E27FC236}">
                <a16:creationId xmlns:a16="http://schemas.microsoft.com/office/drawing/2014/main" id="{A90A9FC2-6955-4B62-A46D-BDCA67698378}"/>
              </a:ext>
            </a:extLst>
          </p:cNvPr>
          <p:cNvSpPr>
            <a:spLocks noGrp="1"/>
          </p:cNvSpPr>
          <p:nvPr>
            <p:ph type="sldNum" sz="quarter" idx="12"/>
          </p:nvPr>
        </p:nvSpPr>
        <p:spPr/>
        <p:txBody>
          <a:bodyPr/>
          <a:lstStyle/>
          <a:p>
            <a:fld id="{0A297500-7527-634B-90F4-69D0994C32B4}" type="slidenum">
              <a:rPr lang="nl-NL" smtClean="0"/>
              <a:t>4</a:t>
            </a:fld>
            <a:endParaRPr lang="nl-NL" dirty="0"/>
          </a:p>
        </p:txBody>
      </p:sp>
      <p:sp>
        <p:nvSpPr>
          <p:cNvPr id="4" name="Title 3">
            <a:extLst>
              <a:ext uri="{FF2B5EF4-FFF2-40B4-BE49-F238E27FC236}">
                <a16:creationId xmlns:a16="http://schemas.microsoft.com/office/drawing/2014/main" id="{31D7B3FA-44B0-4BEE-9646-C7C98767B2B0}"/>
              </a:ext>
            </a:extLst>
          </p:cNvPr>
          <p:cNvSpPr>
            <a:spLocks noGrp="1"/>
          </p:cNvSpPr>
          <p:nvPr>
            <p:ph type="title"/>
          </p:nvPr>
        </p:nvSpPr>
        <p:spPr/>
        <p:txBody>
          <a:bodyPr/>
          <a:lstStyle/>
          <a:p>
            <a:r>
              <a:rPr lang="en-US" dirty="0"/>
              <a:t>Introduction</a:t>
            </a:r>
          </a:p>
        </p:txBody>
      </p:sp>
      <p:sp>
        <p:nvSpPr>
          <p:cNvPr id="5" name="Rectangle 4">
            <a:extLst>
              <a:ext uri="{FF2B5EF4-FFF2-40B4-BE49-F238E27FC236}">
                <a16:creationId xmlns:a16="http://schemas.microsoft.com/office/drawing/2014/main" id="{1D984137-8FF5-40EE-887B-CE1600418F65}"/>
              </a:ext>
            </a:extLst>
          </p:cNvPr>
          <p:cNvSpPr/>
          <p:nvPr/>
        </p:nvSpPr>
        <p:spPr>
          <a:xfrm>
            <a:off x="1152000" y="6264000"/>
            <a:ext cx="7373590" cy="600164"/>
          </a:xfrm>
          <a:prstGeom prst="rect">
            <a:avLst/>
          </a:prstGeom>
        </p:spPr>
        <p:txBody>
          <a:bodyPr wrap="square">
            <a:spAutoFit/>
          </a:bodyPr>
          <a:lstStyle/>
          <a:p>
            <a:r>
              <a:rPr lang="en-US" sz="1100" dirty="0">
                <a:solidFill>
                  <a:srgbClr val="FFFFFF"/>
                </a:solidFill>
              </a:rPr>
              <a:t>[1] </a:t>
            </a:r>
            <a:r>
              <a:rPr lang="en-GB" sz="1100" dirty="0">
                <a:solidFill>
                  <a:srgbClr val="FFFFFF"/>
                </a:solidFill>
              </a:rPr>
              <a:t>Reyna, Matthew, et al. "Early Prediction of Sepsis from Clinical Data -- the </a:t>
            </a:r>
            <a:r>
              <a:rPr lang="en-GB" sz="1100" dirty="0" err="1">
                <a:solidFill>
                  <a:srgbClr val="FFFFFF"/>
                </a:solidFill>
              </a:rPr>
              <a:t>PhysioNet</a:t>
            </a:r>
            <a:r>
              <a:rPr lang="en-GB" sz="1100" dirty="0">
                <a:solidFill>
                  <a:srgbClr val="FFFFFF"/>
                </a:solidFill>
              </a:rPr>
              <a:t> Computing in Cardiology Challenge 2019" (version 1.0.0). </a:t>
            </a:r>
            <a:r>
              <a:rPr lang="en-GB" sz="1100" dirty="0" err="1">
                <a:solidFill>
                  <a:srgbClr val="FFFFFF"/>
                </a:solidFill>
              </a:rPr>
              <a:t>PhysioNet</a:t>
            </a:r>
            <a:r>
              <a:rPr lang="en-GB" sz="1100" dirty="0">
                <a:solidFill>
                  <a:srgbClr val="FFFFFF"/>
                </a:solidFill>
              </a:rPr>
              <a:t> (2019), </a:t>
            </a:r>
            <a:r>
              <a:rPr lang="en-GB" sz="1100" dirty="0">
                <a:solidFill>
                  <a:srgbClr val="FFFFFF"/>
                </a:solidFill>
                <a:hlinkClick r:id="rId3">
                  <a:extLst>
                    <a:ext uri="{A12FA001-AC4F-418D-AE19-62706E023703}">
                      <ahyp:hlinkClr xmlns:ahyp="http://schemas.microsoft.com/office/drawing/2018/hyperlinkcolor" val="tx"/>
                    </a:ext>
                  </a:extLst>
                </a:hlinkClick>
              </a:rPr>
              <a:t>https://doi.org/10.13026/v64v-d857</a:t>
            </a:r>
            <a:r>
              <a:rPr lang="en-GB" sz="1100" dirty="0">
                <a:solidFill>
                  <a:srgbClr val="FFFFFF"/>
                </a:solidFill>
              </a:rPr>
              <a:t>  </a:t>
            </a:r>
            <a:r>
              <a:rPr lang="en-US" sz="1100" dirty="0">
                <a:solidFill>
                  <a:srgbClr val="FFFFFF"/>
                </a:solidFill>
              </a:rPr>
              <a:t>https://physionet.org/content/challenge-2019/1.0.0/ </a:t>
            </a:r>
          </a:p>
        </p:txBody>
      </p:sp>
    </p:spTree>
    <p:extLst>
      <p:ext uri="{BB962C8B-B14F-4D97-AF65-F5344CB8AC3E}">
        <p14:creationId xmlns:p14="http://schemas.microsoft.com/office/powerpoint/2010/main" val="1629989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C2C5A2-1623-4636-A19A-939423D81235}"/>
              </a:ext>
            </a:extLst>
          </p:cNvPr>
          <p:cNvSpPr>
            <a:spLocks noGrp="1"/>
          </p:cNvSpPr>
          <p:nvPr>
            <p:ph idx="1"/>
          </p:nvPr>
        </p:nvSpPr>
        <p:spPr>
          <a:xfrm>
            <a:off x="1079863" y="4633634"/>
            <a:ext cx="10032274" cy="904320"/>
          </a:xfrm>
        </p:spPr>
        <p:txBody>
          <a:bodyPr/>
          <a:lstStyle/>
          <a:p>
            <a:pPr marL="0" indent="0" algn="ctr">
              <a:buNone/>
            </a:pPr>
            <a:r>
              <a:rPr lang="en-US" dirty="0"/>
              <a:t>Utility score = 0.127</a:t>
            </a:r>
          </a:p>
        </p:txBody>
      </p:sp>
      <p:sp>
        <p:nvSpPr>
          <p:cNvPr id="3" name="Slide Number Placeholder 2">
            <a:extLst>
              <a:ext uri="{FF2B5EF4-FFF2-40B4-BE49-F238E27FC236}">
                <a16:creationId xmlns:a16="http://schemas.microsoft.com/office/drawing/2014/main" id="{B92E1B83-2203-4174-8671-8F8E47B9FC07}"/>
              </a:ext>
            </a:extLst>
          </p:cNvPr>
          <p:cNvSpPr>
            <a:spLocks noGrp="1"/>
          </p:cNvSpPr>
          <p:nvPr>
            <p:ph type="sldNum" sz="quarter" idx="12"/>
          </p:nvPr>
        </p:nvSpPr>
        <p:spPr/>
        <p:txBody>
          <a:bodyPr/>
          <a:lstStyle/>
          <a:p>
            <a:fld id="{0A297500-7527-634B-90F4-69D0994C32B4}" type="slidenum">
              <a:rPr lang="nl-NL" smtClean="0"/>
              <a:t>40</a:t>
            </a:fld>
            <a:endParaRPr lang="nl-NL" dirty="0"/>
          </a:p>
        </p:txBody>
      </p:sp>
      <p:sp>
        <p:nvSpPr>
          <p:cNvPr id="4" name="Title 3">
            <a:extLst>
              <a:ext uri="{FF2B5EF4-FFF2-40B4-BE49-F238E27FC236}">
                <a16:creationId xmlns:a16="http://schemas.microsoft.com/office/drawing/2014/main" id="{A393E4DB-859B-4855-BB75-3FF44B996BC4}"/>
              </a:ext>
            </a:extLst>
          </p:cNvPr>
          <p:cNvSpPr>
            <a:spLocks noGrp="1"/>
          </p:cNvSpPr>
          <p:nvPr>
            <p:ph type="title"/>
          </p:nvPr>
        </p:nvSpPr>
        <p:spPr/>
        <p:txBody>
          <a:bodyPr/>
          <a:lstStyle/>
          <a:p>
            <a:r>
              <a:rPr lang="en-US"/>
              <a:t>Final algorithm</a:t>
            </a:r>
            <a:endParaRPr lang="en-US" dirty="0"/>
          </a:p>
        </p:txBody>
      </p:sp>
      <p:grpSp>
        <p:nvGrpSpPr>
          <p:cNvPr id="5" name="Group 4">
            <a:extLst>
              <a:ext uri="{FF2B5EF4-FFF2-40B4-BE49-F238E27FC236}">
                <a16:creationId xmlns:a16="http://schemas.microsoft.com/office/drawing/2014/main" id="{F6F46BC3-C5B2-4D32-8724-7ABE29989F3C}"/>
              </a:ext>
            </a:extLst>
          </p:cNvPr>
          <p:cNvGrpSpPr/>
          <p:nvPr/>
        </p:nvGrpSpPr>
        <p:grpSpPr>
          <a:xfrm>
            <a:off x="130174" y="1400664"/>
            <a:ext cx="11909425" cy="2330016"/>
            <a:chOff x="130174" y="1400664"/>
            <a:chExt cx="11909425" cy="2330016"/>
          </a:xfrm>
        </p:grpSpPr>
        <p:sp>
          <p:nvSpPr>
            <p:cNvPr id="80" name="Rectangle: Rounded Corners 79">
              <a:extLst>
                <a:ext uri="{FF2B5EF4-FFF2-40B4-BE49-F238E27FC236}">
                  <a16:creationId xmlns:a16="http://schemas.microsoft.com/office/drawing/2014/main" id="{88DE886C-2A32-44A1-BEB2-F5A7E185C026}"/>
                </a:ext>
              </a:extLst>
            </p:cNvPr>
            <p:cNvSpPr/>
            <p:nvPr/>
          </p:nvSpPr>
          <p:spPr>
            <a:xfrm>
              <a:off x="4409924" y="1400664"/>
              <a:ext cx="5800876" cy="2330016"/>
            </a:xfrm>
            <a:prstGeom prst="roundRect">
              <a:avLst/>
            </a:prstGeom>
            <a:noFill/>
            <a:ln w="254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pic>
          <p:nvPicPr>
            <p:cNvPr id="3076" name="Picture 4">
              <a:extLst>
                <a:ext uri="{FF2B5EF4-FFF2-40B4-BE49-F238E27FC236}">
                  <a16:creationId xmlns:a16="http://schemas.microsoft.com/office/drawing/2014/main" id="{0C80BB05-5ECF-44E0-ACD9-AA67D560A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4" y="1617601"/>
              <a:ext cx="11909425" cy="20229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92667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1">
            <a:extLst>
              <a:ext uri="{FF2B5EF4-FFF2-40B4-BE49-F238E27FC236}">
                <a16:creationId xmlns:a16="http://schemas.microsoft.com/office/drawing/2014/main" id="{694EF1B9-8BF4-44CC-898E-DCEAB13B6368}"/>
              </a:ext>
            </a:extLst>
          </p:cNvPr>
          <p:cNvSpPr>
            <a:spLocks noGrp="1"/>
          </p:cNvSpPr>
          <p:nvPr>
            <p:ph idx="1"/>
          </p:nvPr>
        </p:nvSpPr>
        <p:spPr>
          <a:xfrm>
            <a:off x="574800" y="1424349"/>
            <a:ext cx="4453200" cy="4464000"/>
          </a:xfrm>
        </p:spPr>
        <p:txBody>
          <a:bodyPr/>
          <a:lstStyle/>
          <a:p>
            <a:r>
              <a:rPr lang="en-US" dirty="0"/>
              <a:t>Full dataset = </a:t>
            </a:r>
            <a:r>
              <a:rPr lang="en-US" dirty="0" err="1"/>
              <a:t>Set_A</a:t>
            </a:r>
            <a:r>
              <a:rPr lang="en-US" dirty="0"/>
              <a:t> + </a:t>
            </a:r>
            <a:r>
              <a:rPr lang="en-US" dirty="0" err="1"/>
              <a:t>Set_B</a:t>
            </a:r>
            <a:endParaRPr lang="en-US" dirty="0"/>
          </a:p>
          <a:p>
            <a:r>
              <a:rPr lang="en-US" dirty="0"/>
              <a:t>Run the final algorithm on </a:t>
            </a:r>
            <a:r>
              <a:rPr lang="en-US" dirty="0" err="1"/>
              <a:t>Set_A</a:t>
            </a:r>
            <a:r>
              <a:rPr lang="en-US" dirty="0"/>
              <a:t> and </a:t>
            </a:r>
            <a:r>
              <a:rPr lang="en-US" dirty="0" err="1"/>
              <a:t>Set_B</a:t>
            </a:r>
            <a:endParaRPr lang="en-US" dirty="0"/>
          </a:p>
        </p:txBody>
      </p:sp>
      <p:sp>
        <p:nvSpPr>
          <p:cNvPr id="3" name="Slide Number Placeholder 2">
            <a:extLst>
              <a:ext uri="{FF2B5EF4-FFF2-40B4-BE49-F238E27FC236}">
                <a16:creationId xmlns:a16="http://schemas.microsoft.com/office/drawing/2014/main" id="{3BAA4557-A474-4D6D-A591-C5904822AE59}"/>
              </a:ext>
            </a:extLst>
          </p:cNvPr>
          <p:cNvSpPr>
            <a:spLocks noGrp="1"/>
          </p:cNvSpPr>
          <p:nvPr>
            <p:ph type="sldNum" sz="quarter" idx="12"/>
          </p:nvPr>
        </p:nvSpPr>
        <p:spPr/>
        <p:txBody>
          <a:bodyPr/>
          <a:lstStyle/>
          <a:p>
            <a:fld id="{0A297500-7527-634B-90F4-69D0994C32B4}" type="slidenum">
              <a:rPr lang="nl-NL" smtClean="0"/>
              <a:t>41</a:t>
            </a:fld>
            <a:endParaRPr lang="nl-NL" dirty="0"/>
          </a:p>
        </p:txBody>
      </p:sp>
      <p:sp>
        <p:nvSpPr>
          <p:cNvPr id="4" name="Title 3">
            <a:extLst>
              <a:ext uri="{FF2B5EF4-FFF2-40B4-BE49-F238E27FC236}">
                <a16:creationId xmlns:a16="http://schemas.microsoft.com/office/drawing/2014/main" id="{E5CD698D-F61A-4DBC-A98F-D2979EA8165D}"/>
              </a:ext>
            </a:extLst>
          </p:cNvPr>
          <p:cNvSpPr>
            <a:spLocks noGrp="1"/>
          </p:cNvSpPr>
          <p:nvPr>
            <p:ph type="title"/>
          </p:nvPr>
        </p:nvSpPr>
        <p:spPr/>
        <p:txBody>
          <a:bodyPr/>
          <a:lstStyle/>
          <a:p>
            <a:r>
              <a:rPr lang="en-GB" dirty="0"/>
              <a:t>Adding sliding window attributes</a:t>
            </a:r>
            <a:endParaRPr lang="en-US" dirty="0"/>
          </a:p>
        </p:txBody>
      </p:sp>
      <p:graphicFrame>
        <p:nvGraphicFramePr>
          <p:cNvPr id="8" name="Table 7">
            <a:extLst>
              <a:ext uri="{FF2B5EF4-FFF2-40B4-BE49-F238E27FC236}">
                <a16:creationId xmlns:a16="http://schemas.microsoft.com/office/drawing/2014/main" id="{94BB4D5D-4120-485B-B402-3F0059B10BF0}"/>
              </a:ext>
            </a:extLst>
          </p:cNvPr>
          <p:cNvGraphicFramePr>
            <a:graphicFrameLocks noGrp="1"/>
          </p:cNvGraphicFramePr>
          <p:nvPr>
            <p:extLst>
              <p:ext uri="{D42A27DB-BD31-4B8C-83A1-F6EECF244321}">
                <p14:modId xmlns:p14="http://schemas.microsoft.com/office/powerpoint/2010/main" val="439771805"/>
              </p:ext>
            </p:extLst>
          </p:nvPr>
        </p:nvGraphicFramePr>
        <p:xfrm>
          <a:off x="2621992" y="3728572"/>
          <a:ext cx="6948017" cy="1137920"/>
        </p:xfrm>
        <a:graphic>
          <a:graphicData uri="http://schemas.openxmlformats.org/drawingml/2006/table">
            <a:tbl>
              <a:tblPr firstRow="1" bandRow="1">
                <a:tableStyleId>{5C22544A-7EE6-4342-B048-85BDC9FD1C3A}</a:tableStyleId>
              </a:tblPr>
              <a:tblGrid>
                <a:gridCol w="2277495">
                  <a:extLst>
                    <a:ext uri="{9D8B030D-6E8A-4147-A177-3AD203B41FA5}">
                      <a16:colId xmlns:a16="http://schemas.microsoft.com/office/drawing/2014/main" val="3773575334"/>
                    </a:ext>
                  </a:extLst>
                </a:gridCol>
                <a:gridCol w="1568049">
                  <a:extLst>
                    <a:ext uri="{9D8B030D-6E8A-4147-A177-3AD203B41FA5}">
                      <a16:colId xmlns:a16="http://schemas.microsoft.com/office/drawing/2014/main" val="2403986330"/>
                    </a:ext>
                  </a:extLst>
                </a:gridCol>
                <a:gridCol w="1584101">
                  <a:extLst>
                    <a:ext uri="{9D8B030D-6E8A-4147-A177-3AD203B41FA5}">
                      <a16:colId xmlns:a16="http://schemas.microsoft.com/office/drawing/2014/main" val="2094271159"/>
                    </a:ext>
                  </a:extLst>
                </a:gridCol>
                <a:gridCol w="1518372">
                  <a:extLst>
                    <a:ext uri="{9D8B030D-6E8A-4147-A177-3AD203B41FA5}">
                      <a16:colId xmlns:a16="http://schemas.microsoft.com/office/drawing/2014/main" val="68687447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Final algorithm</a:t>
                      </a:r>
                    </a:p>
                  </a:txBody>
                  <a:tcPr/>
                </a:tc>
                <a:tc>
                  <a:txBody>
                    <a:bodyPr/>
                    <a:lstStyle/>
                    <a:p>
                      <a:pPr algn="ctr"/>
                      <a:r>
                        <a:rPr lang="en-US" sz="2000" dirty="0"/>
                        <a:t>Full data</a:t>
                      </a:r>
                    </a:p>
                  </a:txBody>
                  <a:tcPr/>
                </a:tc>
                <a:tc>
                  <a:txBody>
                    <a:bodyPr/>
                    <a:lstStyle/>
                    <a:p>
                      <a:pPr algn="ctr"/>
                      <a:r>
                        <a:rPr lang="en-US" sz="2000"/>
                        <a:t>Set_A</a:t>
                      </a:r>
                      <a:endParaRPr lang="en-US" sz="2000" dirty="0"/>
                    </a:p>
                  </a:txBody>
                  <a:tcPr/>
                </a:tc>
                <a:tc>
                  <a:txBody>
                    <a:bodyPr/>
                    <a:lstStyle/>
                    <a:p>
                      <a:pPr algn="ctr"/>
                      <a:r>
                        <a:rPr lang="en-US" sz="2000"/>
                        <a:t>Set_B</a:t>
                      </a:r>
                      <a:endParaRPr lang="en-US" sz="2000" dirty="0"/>
                    </a:p>
                  </a:txBody>
                  <a:tcPr/>
                </a:tc>
                <a:extLst>
                  <a:ext uri="{0D108BD9-81ED-4DB2-BD59-A6C34878D82A}">
                    <a16:rowId xmlns:a16="http://schemas.microsoft.com/office/drawing/2014/main" val="3779880514"/>
                  </a:ext>
                </a:extLst>
              </a:tr>
              <a:tr h="370840">
                <a:tc>
                  <a:txBody>
                    <a:bodyPr/>
                    <a:lstStyle/>
                    <a:p>
                      <a:pPr algn="l" fontAlgn="b"/>
                      <a:r>
                        <a:rPr lang="en-US" sz="2000" kern="1200" dirty="0" err="1">
                          <a:solidFill>
                            <a:schemeClr val="dk1"/>
                          </a:solidFill>
                          <a:latin typeface="+mn-lt"/>
                          <a:ea typeface="+mn-ea"/>
                          <a:cs typeface="+mn-cs"/>
                        </a:rPr>
                        <a:t>UtilityScore_mean</a:t>
                      </a:r>
                      <a:endParaRPr lang="en-US" sz="2000" kern="1200" dirty="0">
                        <a:solidFill>
                          <a:schemeClr val="dk1"/>
                        </a:solidFill>
                        <a:latin typeface="+mn-lt"/>
                        <a:ea typeface="+mn-ea"/>
                        <a:cs typeface="+mn-cs"/>
                      </a:endParaRPr>
                    </a:p>
                  </a:txBody>
                  <a:tcPr marL="9525" marR="9525" marT="9525" marB="0" anchor="b"/>
                </a:tc>
                <a:tc>
                  <a:txBody>
                    <a:bodyPr/>
                    <a:lstStyle/>
                    <a:p>
                      <a:pPr algn="ctr" fontAlgn="b"/>
                      <a:r>
                        <a:rPr lang="en-US" sz="2000" b="1" kern="1200" dirty="0">
                          <a:solidFill>
                            <a:srgbClr val="FF0000"/>
                          </a:solidFill>
                          <a:latin typeface="+mn-lt"/>
                          <a:ea typeface="+mn-ea"/>
                          <a:cs typeface="+mn-cs"/>
                        </a:rPr>
                        <a:t>0.127</a:t>
                      </a:r>
                    </a:p>
                  </a:txBody>
                  <a:tcPr marL="9525" marR="9525" marT="9525" marB="0" anchor="b"/>
                </a:tc>
                <a:tc>
                  <a:txBody>
                    <a:bodyPr/>
                    <a:lstStyle/>
                    <a:p>
                      <a:pPr algn="ctr" fontAlgn="b"/>
                      <a:r>
                        <a:rPr lang="en-US" sz="2000" kern="1200" dirty="0">
                          <a:solidFill>
                            <a:schemeClr val="dk1"/>
                          </a:solidFill>
                          <a:latin typeface="+mn-lt"/>
                          <a:ea typeface="+mn-ea"/>
                          <a:cs typeface="+mn-cs"/>
                        </a:rPr>
                        <a:t>0.105</a:t>
                      </a:r>
                    </a:p>
                  </a:txBody>
                  <a:tcPr marL="9525" marR="9525" marT="9525" marB="0" anchor="b"/>
                </a:tc>
                <a:tc>
                  <a:txBody>
                    <a:bodyPr/>
                    <a:lstStyle/>
                    <a:p>
                      <a:pPr algn="ctr" fontAlgn="b"/>
                      <a:r>
                        <a:rPr lang="en-US" sz="2000" kern="1200" dirty="0">
                          <a:solidFill>
                            <a:schemeClr val="dk1"/>
                          </a:solidFill>
                          <a:latin typeface="+mn-lt"/>
                          <a:ea typeface="+mn-ea"/>
                          <a:cs typeface="+mn-cs"/>
                        </a:rPr>
                        <a:t>0.063</a:t>
                      </a:r>
                    </a:p>
                  </a:txBody>
                  <a:tcPr marL="9525" marR="9525" marT="9525" marB="0" anchor="b"/>
                </a:tc>
                <a:extLst>
                  <a:ext uri="{0D108BD9-81ED-4DB2-BD59-A6C34878D82A}">
                    <a16:rowId xmlns:a16="http://schemas.microsoft.com/office/drawing/2014/main" val="2651093174"/>
                  </a:ext>
                </a:extLst>
              </a:tr>
              <a:tr h="370840">
                <a:tc>
                  <a:txBody>
                    <a:bodyPr/>
                    <a:lstStyle/>
                    <a:p>
                      <a:pPr algn="l" fontAlgn="b"/>
                      <a:r>
                        <a:rPr lang="en-US" sz="2000" kern="1200" dirty="0" err="1">
                          <a:solidFill>
                            <a:schemeClr val="dk1"/>
                          </a:solidFill>
                          <a:latin typeface="+mn-lt"/>
                          <a:ea typeface="+mn-ea"/>
                          <a:cs typeface="+mn-cs"/>
                        </a:rPr>
                        <a:t>UtilityScore_std</a:t>
                      </a:r>
                      <a:endParaRPr lang="en-US" sz="2000" kern="1200" dirty="0">
                        <a:solidFill>
                          <a:schemeClr val="dk1"/>
                        </a:solidFill>
                        <a:latin typeface="+mn-lt"/>
                        <a:ea typeface="+mn-ea"/>
                        <a:cs typeface="+mn-cs"/>
                      </a:endParaRPr>
                    </a:p>
                  </a:txBody>
                  <a:tcPr marL="9525" marR="9525" marT="9525" marB="0" anchor="b"/>
                </a:tc>
                <a:tc>
                  <a:txBody>
                    <a:bodyPr/>
                    <a:lstStyle/>
                    <a:p>
                      <a:pPr algn="ctr" fontAlgn="b"/>
                      <a:r>
                        <a:rPr lang="en-US" sz="2000" kern="1200" dirty="0">
                          <a:solidFill>
                            <a:schemeClr val="dk1"/>
                          </a:solidFill>
                          <a:latin typeface="+mn-lt"/>
                          <a:ea typeface="+mn-ea"/>
                          <a:cs typeface="+mn-cs"/>
                        </a:rPr>
                        <a:t>0.026</a:t>
                      </a:r>
                    </a:p>
                  </a:txBody>
                  <a:tcPr marL="9525" marR="9525" marT="9525" marB="0" anchor="b"/>
                </a:tc>
                <a:tc>
                  <a:txBody>
                    <a:bodyPr/>
                    <a:lstStyle/>
                    <a:p>
                      <a:pPr algn="ctr" fontAlgn="b"/>
                      <a:r>
                        <a:rPr lang="en-US" sz="2000" kern="1200" dirty="0">
                          <a:solidFill>
                            <a:schemeClr val="dk1"/>
                          </a:solidFill>
                          <a:latin typeface="+mn-lt"/>
                          <a:ea typeface="+mn-ea"/>
                          <a:cs typeface="+mn-cs"/>
                        </a:rPr>
                        <a:t>0.022</a:t>
                      </a:r>
                    </a:p>
                  </a:txBody>
                  <a:tcPr marL="9525" marR="9525" marT="9525" marB="0" anchor="b"/>
                </a:tc>
                <a:tc>
                  <a:txBody>
                    <a:bodyPr/>
                    <a:lstStyle/>
                    <a:p>
                      <a:pPr algn="ctr" fontAlgn="b"/>
                      <a:r>
                        <a:rPr lang="en-US" sz="2000" kern="1200" dirty="0">
                          <a:solidFill>
                            <a:schemeClr val="dk1"/>
                          </a:solidFill>
                          <a:latin typeface="+mn-lt"/>
                          <a:ea typeface="+mn-ea"/>
                          <a:cs typeface="+mn-cs"/>
                        </a:rPr>
                        <a:t>0.037</a:t>
                      </a:r>
                    </a:p>
                  </a:txBody>
                  <a:tcPr marL="9525" marR="9525" marT="9525" marB="0" anchor="b"/>
                </a:tc>
                <a:extLst>
                  <a:ext uri="{0D108BD9-81ED-4DB2-BD59-A6C34878D82A}">
                    <a16:rowId xmlns:a16="http://schemas.microsoft.com/office/drawing/2014/main" val="2472285034"/>
                  </a:ext>
                </a:extLst>
              </a:tr>
            </a:tbl>
          </a:graphicData>
        </a:graphic>
      </p:graphicFrame>
    </p:spTree>
    <p:extLst>
      <p:ext uri="{BB962C8B-B14F-4D97-AF65-F5344CB8AC3E}">
        <p14:creationId xmlns:p14="http://schemas.microsoft.com/office/powerpoint/2010/main" val="317167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015FC-E42F-4FCE-9A21-1AAAAFFD0662}"/>
              </a:ext>
            </a:extLst>
          </p:cNvPr>
          <p:cNvSpPr>
            <a:spLocks noGrp="1"/>
          </p:cNvSpPr>
          <p:nvPr>
            <p:ph idx="1"/>
          </p:nvPr>
        </p:nvSpPr>
        <p:spPr>
          <a:xfrm>
            <a:off x="489409" y="1519929"/>
            <a:ext cx="11041200" cy="4464000"/>
          </a:xfrm>
        </p:spPr>
        <p:txBody>
          <a:bodyPr>
            <a:normAutofit/>
          </a:bodyPr>
          <a:lstStyle/>
          <a:p>
            <a:pPr>
              <a:lnSpc>
                <a:spcPct val="114000"/>
              </a:lnSpc>
            </a:pPr>
            <a:r>
              <a:rPr lang="en-US" dirty="0"/>
              <a:t>Developed an algorithm for reliably sepsis prediction</a:t>
            </a:r>
          </a:p>
          <a:p>
            <a:pPr lvl="1">
              <a:lnSpc>
                <a:spcPct val="114000"/>
              </a:lnSpc>
              <a:buFont typeface="Wingdings" panose="05000000000000000000" pitchFamily="2" charset="2"/>
              <a:buChar char="§"/>
            </a:pPr>
            <a:r>
              <a:rPr lang="en-US" dirty="0"/>
              <a:t>Forward + Zero Filling</a:t>
            </a:r>
          </a:p>
          <a:p>
            <a:pPr lvl="1">
              <a:lnSpc>
                <a:spcPct val="114000"/>
              </a:lnSpc>
              <a:buFont typeface="Wingdings" panose="05000000000000000000" pitchFamily="2" charset="2"/>
              <a:buChar char="§"/>
            </a:pPr>
            <a:r>
              <a:rPr lang="en-US" dirty="0"/>
              <a:t>Drop 92% + Sliding windows</a:t>
            </a:r>
          </a:p>
          <a:p>
            <a:pPr lvl="1">
              <a:lnSpc>
                <a:spcPct val="114000"/>
              </a:lnSpc>
              <a:buFont typeface="Wingdings" panose="05000000000000000000" pitchFamily="2" charset="2"/>
              <a:buChar char="§"/>
            </a:pPr>
            <a:r>
              <a:rPr lang="en-US" dirty="0"/>
              <a:t>Decision Tree</a:t>
            </a:r>
          </a:p>
          <a:p>
            <a:pPr lvl="1">
              <a:lnSpc>
                <a:spcPct val="114000"/>
              </a:lnSpc>
              <a:buFont typeface="Wingdings" panose="05000000000000000000" pitchFamily="2" charset="2"/>
              <a:buChar char="§"/>
            </a:pPr>
            <a:r>
              <a:rPr lang="en-US" dirty="0"/>
              <a:t>K-Fold of 5 </a:t>
            </a:r>
          </a:p>
          <a:p>
            <a:pPr lvl="1">
              <a:lnSpc>
                <a:spcPct val="114000"/>
              </a:lnSpc>
            </a:pPr>
            <a:endParaRPr lang="en-US" dirty="0"/>
          </a:p>
          <a:p>
            <a:pPr lvl="1">
              <a:lnSpc>
                <a:spcPct val="114000"/>
              </a:lnSpc>
              <a:buFont typeface="Wingdings" panose="05000000000000000000" pitchFamily="2" charset="2"/>
              <a:buChar char="§"/>
            </a:pPr>
            <a:r>
              <a:rPr lang="en-US" dirty="0"/>
              <a:t>Utility score: 0.127</a:t>
            </a:r>
          </a:p>
          <a:p>
            <a:pPr lvl="1">
              <a:lnSpc>
                <a:spcPct val="114000"/>
              </a:lnSpc>
              <a:buFont typeface="Wingdings" panose="05000000000000000000" pitchFamily="2" charset="2"/>
              <a:buChar char="§"/>
            </a:pPr>
            <a:r>
              <a:rPr lang="en-US" dirty="0" err="1"/>
              <a:t>PhysioNet</a:t>
            </a:r>
            <a:r>
              <a:rPr lang="en-US" dirty="0"/>
              <a:t>: 0.430</a:t>
            </a:r>
          </a:p>
        </p:txBody>
      </p:sp>
      <p:sp>
        <p:nvSpPr>
          <p:cNvPr id="3" name="Slide Number Placeholder 2">
            <a:extLst>
              <a:ext uri="{FF2B5EF4-FFF2-40B4-BE49-F238E27FC236}">
                <a16:creationId xmlns:a16="http://schemas.microsoft.com/office/drawing/2014/main" id="{22CDC175-6DD8-43C2-9D1C-C09E7478D31E}"/>
              </a:ext>
            </a:extLst>
          </p:cNvPr>
          <p:cNvSpPr>
            <a:spLocks noGrp="1"/>
          </p:cNvSpPr>
          <p:nvPr>
            <p:ph type="sldNum" sz="quarter" idx="12"/>
          </p:nvPr>
        </p:nvSpPr>
        <p:spPr/>
        <p:txBody>
          <a:bodyPr/>
          <a:lstStyle/>
          <a:p>
            <a:fld id="{0A297500-7527-634B-90F4-69D0994C32B4}" type="slidenum">
              <a:rPr lang="en-US" smtClean="0"/>
              <a:t>42</a:t>
            </a:fld>
            <a:endParaRPr lang="en-US" dirty="0"/>
          </a:p>
        </p:txBody>
      </p:sp>
      <p:sp>
        <p:nvSpPr>
          <p:cNvPr id="4" name="Title 3">
            <a:extLst>
              <a:ext uri="{FF2B5EF4-FFF2-40B4-BE49-F238E27FC236}">
                <a16:creationId xmlns:a16="http://schemas.microsoft.com/office/drawing/2014/main" id="{20B8E821-45F1-46D9-AA6D-255E547C3507}"/>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263350178"/>
      </p:ext>
    </p:extLst>
  </p:cSld>
  <p:clrMapOvr>
    <a:masterClrMapping/>
  </p:clrMapOvr>
  <mc:AlternateContent xmlns:mc="http://schemas.openxmlformats.org/markup-compatibility/2006" xmlns:p14="http://schemas.microsoft.com/office/powerpoint/2010/main">
    <mc:Choice Requires="p14">
      <p:transition spd="slow" p14:dur="2000" advTm="120303"/>
    </mc:Choice>
    <mc:Fallback xmlns="">
      <p:transition spd="slow" advTm="120303"/>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B75D7C-4DCC-4D36-971F-68B07E7403C9}"/>
              </a:ext>
            </a:extLst>
          </p:cNvPr>
          <p:cNvSpPr>
            <a:spLocks noGrp="1"/>
          </p:cNvSpPr>
          <p:nvPr>
            <p:ph idx="1"/>
          </p:nvPr>
        </p:nvSpPr>
        <p:spPr/>
        <p:txBody>
          <a:bodyPr/>
          <a:lstStyle/>
          <a:p>
            <a:r>
              <a:rPr lang="nl-BE" dirty="0" err="1"/>
              <a:t>Balancing</a:t>
            </a:r>
            <a:r>
              <a:rPr lang="nl-BE" dirty="0"/>
              <a:t> dataset </a:t>
            </a:r>
          </a:p>
          <a:p>
            <a:pPr lvl="1">
              <a:buFont typeface="Wingdings" panose="05000000000000000000" pitchFamily="2" charset="2"/>
              <a:buChar char="§"/>
            </a:pPr>
            <a:r>
              <a:rPr lang="nl-BE" dirty="0"/>
              <a:t>Sepsis ~ non-sepsis</a:t>
            </a:r>
          </a:p>
          <a:p>
            <a:pPr lvl="1">
              <a:buFont typeface="Wingdings" panose="05000000000000000000" pitchFamily="2" charset="2"/>
              <a:buChar char="§"/>
            </a:pPr>
            <a:r>
              <a:rPr lang="nl-BE" dirty="0" err="1"/>
              <a:t>Oversample</a:t>
            </a:r>
            <a:endParaRPr lang="nl-BE" dirty="0"/>
          </a:p>
          <a:p>
            <a:pPr marL="0" indent="0">
              <a:buNone/>
            </a:pPr>
            <a:endParaRPr lang="nl-BE" dirty="0"/>
          </a:p>
          <a:p>
            <a:pPr>
              <a:buFont typeface="Arial" panose="020B0604020202020204" pitchFamily="34" charset="0"/>
              <a:buChar char="•"/>
            </a:pPr>
            <a:r>
              <a:rPr lang="nl-BE" dirty="0"/>
              <a:t>Run on </a:t>
            </a:r>
            <a:r>
              <a:rPr lang="nl-BE" dirty="0" err="1"/>
              <a:t>Set_A</a:t>
            </a:r>
            <a:r>
              <a:rPr lang="nl-BE" dirty="0"/>
              <a:t> &amp; B</a:t>
            </a:r>
          </a:p>
          <a:p>
            <a:pPr lvl="1">
              <a:buFont typeface="Wingdings" panose="05000000000000000000" pitchFamily="2" charset="2"/>
              <a:buChar char="§"/>
            </a:pPr>
            <a:r>
              <a:rPr lang="nl-BE" dirty="0"/>
              <a:t>Original </a:t>
            </a:r>
            <a:r>
              <a:rPr lang="nl-BE" dirty="0" err="1"/>
              <a:t>classifiers</a:t>
            </a:r>
            <a:endParaRPr lang="nl-BE" dirty="0"/>
          </a:p>
          <a:p>
            <a:pPr marL="457200" lvl="1" indent="0">
              <a:buNone/>
            </a:pPr>
            <a:endParaRPr lang="nl-BE" dirty="0"/>
          </a:p>
          <a:p>
            <a:pPr marL="0" indent="0">
              <a:buNone/>
            </a:pPr>
            <a:endParaRPr lang="nl-BE" dirty="0"/>
          </a:p>
          <a:p>
            <a:pPr lvl="1">
              <a:buFont typeface="Wingdings" panose="05000000000000000000" pitchFamily="2" charset="2"/>
              <a:buChar char="§"/>
            </a:pPr>
            <a:endParaRPr lang="nl-BE" dirty="0"/>
          </a:p>
          <a:p>
            <a:pPr lvl="1">
              <a:buFont typeface="Arial" panose="020B0604020202020204" pitchFamily="34" charset="0"/>
              <a:buChar char="•"/>
            </a:pPr>
            <a:endParaRPr lang="nl-BE" dirty="0"/>
          </a:p>
          <a:p>
            <a:pPr>
              <a:buFont typeface="Arial" panose="020B0604020202020204" pitchFamily="34" charset="0"/>
              <a:buChar char="•"/>
            </a:pPr>
            <a:endParaRPr lang="nl-BE" dirty="0"/>
          </a:p>
          <a:p>
            <a:pPr lvl="1">
              <a:buFont typeface="Wingdings" panose="05000000000000000000" pitchFamily="2" charset="2"/>
              <a:buChar char="§"/>
            </a:pPr>
            <a:endParaRPr lang="nl-BE" dirty="0"/>
          </a:p>
          <a:p>
            <a:pPr>
              <a:buFont typeface="Wingdings" panose="05000000000000000000" pitchFamily="2" charset="2"/>
              <a:buChar char="§"/>
            </a:pPr>
            <a:endParaRPr lang="nl-BE" dirty="0"/>
          </a:p>
          <a:p>
            <a:pPr lvl="1">
              <a:buFont typeface="Wingdings" panose="05000000000000000000" pitchFamily="2" charset="2"/>
              <a:buChar char="§"/>
            </a:pPr>
            <a:endParaRPr lang="nl-BE" dirty="0"/>
          </a:p>
          <a:p>
            <a:pPr lvl="1">
              <a:buFont typeface="Wingdings" panose="05000000000000000000" pitchFamily="2" charset="2"/>
              <a:buChar char="§"/>
            </a:pPr>
            <a:endParaRPr lang="nl-BE" dirty="0"/>
          </a:p>
          <a:p>
            <a:pPr lvl="1">
              <a:buFont typeface="Wingdings" panose="05000000000000000000" pitchFamily="2" charset="2"/>
              <a:buChar char="§"/>
            </a:pPr>
            <a:endParaRPr lang="nl-BE" dirty="0"/>
          </a:p>
          <a:p>
            <a:pPr lvl="1">
              <a:buFont typeface="Wingdings" panose="05000000000000000000" pitchFamily="2" charset="2"/>
              <a:buChar char="§"/>
            </a:pPr>
            <a:endParaRPr lang="nl-BE" dirty="0"/>
          </a:p>
          <a:p>
            <a:endParaRPr lang="nl-BE" dirty="0"/>
          </a:p>
          <a:p>
            <a:endParaRPr lang="nl-BE" dirty="0"/>
          </a:p>
          <a:p>
            <a:pPr marL="0" indent="0">
              <a:buNone/>
            </a:pPr>
            <a:endParaRPr lang="en-GB" dirty="0"/>
          </a:p>
        </p:txBody>
      </p:sp>
      <p:sp>
        <p:nvSpPr>
          <p:cNvPr id="3" name="Slide Number Placeholder 2">
            <a:extLst>
              <a:ext uri="{FF2B5EF4-FFF2-40B4-BE49-F238E27FC236}">
                <a16:creationId xmlns:a16="http://schemas.microsoft.com/office/drawing/2014/main" id="{311E6C03-C739-4CED-BBA0-1D68DBA252A4}"/>
              </a:ext>
            </a:extLst>
          </p:cNvPr>
          <p:cNvSpPr>
            <a:spLocks noGrp="1"/>
          </p:cNvSpPr>
          <p:nvPr>
            <p:ph type="sldNum" sz="quarter" idx="12"/>
          </p:nvPr>
        </p:nvSpPr>
        <p:spPr/>
        <p:txBody>
          <a:bodyPr/>
          <a:lstStyle/>
          <a:p>
            <a:fld id="{0A297500-7527-634B-90F4-69D0994C32B4}" type="slidenum">
              <a:rPr lang="nl-NL" smtClean="0"/>
              <a:t>43</a:t>
            </a:fld>
            <a:endParaRPr lang="nl-NL" dirty="0"/>
          </a:p>
        </p:txBody>
      </p:sp>
      <p:sp>
        <p:nvSpPr>
          <p:cNvPr id="4" name="Title 3">
            <a:extLst>
              <a:ext uri="{FF2B5EF4-FFF2-40B4-BE49-F238E27FC236}">
                <a16:creationId xmlns:a16="http://schemas.microsoft.com/office/drawing/2014/main" id="{B7313FC3-60EC-4DEC-A794-CCE76E3CA6C4}"/>
              </a:ext>
            </a:extLst>
          </p:cNvPr>
          <p:cNvSpPr>
            <a:spLocks noGrp="1"/>
          </p:cNvSpPr>
          <p:nvPr>
            <p:ph type="title"/>
          </p:nvPr>
        </p:nvSpPr>
        <p:spPr/>
        <p:txBody>
          <a:bodyPr>
            <a:normAutofit/>
          </a:bodyPr>
          <a:lstStyle/>
          <a:p>
            <a:r>
              <a:rPr lang="en-GB" dirty="0"/>
              <a:t>Experiments for improving utility score</a:t>
            </a:r>
          </a:p>
        </p:txBody>
      </p:sp>
      <p:graphicFrame>
        <p:nvGraphicFramePr>
          <p:cNvPr id="7" name="Table 6">
            <a:extLst>
              <a:ext uri="{FF2B5EF4-FFF2-40B4-BE49-F238E27FC236}">
                <a16:creationId xmlns:a16="http://schemas.microsoft.com/office/drawing/2014/main" id="{855C9FAB-0535-4780-B080-E33F3713B7D0}"/>
              </a:ext>
            </a:extLst>
          </p:cNvPr>
          <p:cNvGraphicFramePr>
            <a:graphicFrameLocks noGrp="1"/>
          </p:cNvGraphicFramePr>
          <p:nvPr>
            <p:extLst>
              <p:ext uri="{D42A27DB-BD31-4B8C-83A1-F6EECF244321}">
                <p14:modId xmlns:p14="http://schemas.microsoft.com/office/powerpoint/2010/main" val="706723351"/>
              </p:ext>
            </p:extLst>
          </p:nvPr>
        </p:nvGraphicFramePr>
        <p:xfrm>
          <a:off x="6914615" y="1656000"/>
          <a:ext cx="3600000" cy="1244274"/>
        </p:xfrm>
        <a:graphic>
          <a:graphicData uri="http://schemas.openxmlformats.org/drawingml/2006/table">
            <a:tbl>
              <a:tblPr firstRow="1" firstCol="1" bandRow="1">
                <a:tableStyleId>{5C22544A-7EE6-4342-B048-85BDC9FD1C3A}</a:tableStyleId>
              </a:tblPr>
              <a:tblGrid>
                <a:gridCol w="2016000">
                  <a:extLst>
                    <a:ext uri="{9D8B030D-6E8A-4147-A177-3AD203B41FA5}">
                      <a16:colId xmlns:a16="http://schemas.microsoft.com/office/drawing/2014/main" val="2357224702"/>
                    </a:ext>
                  </a:extLst>
                </a:gridCol>
                <a:gridCol w="792000">
                  <a:extLst>
                    <a:ext uri="{9D8B030D-6E8A-4147-A177-3AD203B41FA5}">
                      <a16:colId xmlns:a16="http://schemas.microsoft.com/office/drawing/2014/main" val="2356034250"/>
                    </a:ext>
                  </a:extLst>
                </a:gridCol>
                <a:gridCol w="792000">
                  <a:extLst>
                    <a:ext uri="{9D8B030D-6E8A-4147-A177-3AD203B41FA5}">
                      <a16:colId xmlns:a16="http://schemas.microsoft.com/office/drawing/2014/main" val="4113266535"/>
                    </a:ext>
                  </a:extLst>
                </a:gridCol>
              </a:tblGrid>
              <a:tr h="665751">
                <a:tc>
                  <a:txBody>
                    <a:bodyPr/>
                    <a:lstStyle/>
                    <a:p>
                      <a:pPr>
                        <a:lnSpc>
                          <a:spcPct val="107000"/>
                        </a:lnSpc>
                        <a:spcAft>
                          <a:spcPts val="800"/>
                        </a:spcAft>
                      </a:pPr>
                      <a:r>
                        <a:rPr lang="en-GB" sz="1400" dirty="0">
                          <a:effectLst/>
                          <a:latin typeface="+mn-lt"/>
                        </a:rPr>
                        <a:t>SetA-FFIL_0-Drop91% </a:t>
                      </a:r>
                      <a:r>
                        <a:rPr lang="en-GB" sz="1400" b="1" kern="1200" dirty="0">
                          <a:solidFill>
                            <a:schemeClr val="lt1"/>
                          </a:solidFill>
                          <a:effectLst/>
                          <a:latin typeface="+mn-lt"/>
                          <a:ea typeface="+mn-ea"/>
                          <a:cs typeface="+mn-cs"/>
                        </a:rPr>
                        <a:t>Sliding Window</a:t>
                      </a:r>
                      <a:br>
                        <a:rPr lang="en-GB" sz="1400" b="1" kern="1200" dirty="0">
                          <a:solidFill>
                            <a:schemeClr val="lt1"/>
                          </a:solidFill>
                          <a:effectLst/>
                          <a:latin typeface="+mn-lt"/>
                          <a:ea typeface="+mn-ea"/>
                          <a:cs typeface="+mn-cs"/>
                        </a:rPr>
                      </a:br>
                      <a:r>
                        <a:rPr lang="en-GB" sz="1400" dirty="0">
                          <a:effectLst/>
                          <a:latin typeface="+mn-lt"/>
                        </a:rPr>
                        <a:t>balance after fill</a:t>
                      </a:r>
                      <a:endParaRPr lang="en-GB" sz="1400" dirty="0">
                        <a:effectLst/>
                        <a:latin typeface="+mn-lt"/>
                        <a:ea typeface="Calibri" panose="020F0502020204030204" pitchFamily="34" charset="0"/>
                        <a:cs typeface="Arial" panose="020B0604020202020204" pitchFamily="34" charset="0"/>
                      </a:endParaRPr>
                    </a:p>
                  </a:txBody>
                  <a:tcPr marL="63305" marR="63305" marT="0" marB="0" anchor="ctr"/>
                </a:tc>
                <a:tc>
                  <a:txBody>
                    <a:bodyPr/>
                    <a:lstStyle/>
                    <a:p>
                      <a:pPr algn="ctr">
                        <a:lnSpc>
                          <a:spcPct val="107000"/>
                        </a:lnSpc>
                        <a:spcAft>
                          <a:spcPts val="800"/>
                        </a:spcAft>
                      </a:pPr>
                      <a:r>
                        <a:rPr lang="en-GB" sz="1400" dirty="0">
                          <a:effectLst/>
                          <a:latin typeface="+mn-lt"/>
                        </a:rPr>
                        <a:t>GRAD</a:t>
                      </a:r>
                      <a:endParaRPr lang="en-GB" sz="1400" dirty="0">
                        <a:effectLst/>
                        <a:latin typeface="+mn-lt"/>
                        <a:ea typeface="Calibri" panose="020F0502020204030204" pitchFamily="34" charset="0"/>
                        <a:cs typeface="Arial" panose="020B0604020202020204" pitchFamily="34" charset="0"/>
                      </a:endParaRPr>
                    </a:p>
                  </a:txBody>
                  <a:tcPr marL="63305" marR="63305" marT="0" marB="0" anchor="ctr"/>
                </a:tc>
                <a:tc>
                  <a:txBody>
                    <a:bodyPr/>
                    <a:lstStyle/>
                    <a:p>
                      <a:pPr algn="ctr">
                        <a:lnSpc>
                          <a:spcPct val="107000"/>
                        </a:lnSpc>
                        <a:spcAft>
                          <a:spcPts val="800"/>
                        </a:spcAft>
                      </a:pPr>
                      <a:r>
                        <a:rPr lang="en-GB" sz="1400" dirty="0">
                          <a:effectLst/>
                          <a:latin typeface="+mn-lt"/>
                        </a:rPr>
                        <a:t>LGBM</a:t>
                      </a:r>
                      <a:endParaRPr lang="en-GB" sz="1400" dirty="0">
                        <a:effectLst/>
                        <a:latin typeface="+mn-lt"/>
                        <a:ea typeface="Calibri" panose="020F0502020204030204" pitchFamily="34" charset="0"/>
                        <a:cs typeface="Arial" panose="020B0604020202020204" pitchFamily="34" charset="0"/>
                      </a:endParaRPr>
                    </a:p>
                  </a:txBody>
                  <a:tcPr marL="63305" marR="63305" marT="0" marB="0" anchor="ctr"/>
                </a:tc>
                <a:extLst>
                  <a:ext uri="{0D108BD9-81ED-4DB2-BD59-A6C34878D82A}">
                    <a16:rowId xmlns:a16="http://schemas.microsoft.com/office/drawing/2014/main" val="2283518588"/>
                  </a:ext>
                </a:extLst>
              </a:tr>
              <a:tr h="288000">
                <a:tc>
                  <a:txBody>
                    <a:bodyPr/>
                    <a:lstStyle/>
                    <a:p>
                      <a:pPr algn="just">
                        <a:lnSpc>
                          <a:spcPct val="115000"/>
                        </a:lnSpc>
                        <a:spcAft>
                          <a:spcPts val="600"/>
                        </a:spcAft>
                      </a:pPr>
                      <a:r>
                        <a:rPr lang="en-GB" sz="1400" dirty="0" err="1">
                          <a:effectLst/>
                          <a:latin typeface="+mn-lt"/>
                        </a:rPr>
                        <a:t>UtilityScore_mean</a:t>
                      </a:r>
                      <a:endParaRPr lang="en-GB" sz="1400" dirty="0">
                        <a:effectLst/>
                        <a:latin typeface="+mn-lt"/>
                        <a:ea typeface="SimSun" panose="02010600030101010101" pitchFamily="2" charset="-122"/>
                        <a:cs typeface="Times New Roman" panose="02020603050405020304" pitchFamily="18" charset="0"/>
                      </a:endParaRPr>
                    </a:p>
                  </a:txBody>
                  <a:tcPr marL="63305" marR="63305" marT="0" marB="0" anchor="ctr"/>
                </a:tc>
                <a:tc>
                  <a:txBody>
                    <a:bodyPr/>
                    <a:lstStyle/>
                    <a:p>
                      <a:pPr algn="ctr">
                        <a:lnSpc>
                          <a:spcPct val="107000"/>
                        </a:lnSpc>
                        <a:spcAft>
                          <a:spcPts val="800"/>
                        </a:spcAft>
                      </a:pPr>
                      <a:r>
                        <a:rPr lang="en-GB" sz="1400" b="1" dirty="0">
                          <a:solidFill>
                            <a:srgbClr val="FF0000"/>
                          </a:solidFill>
                          <a:effectLst/>
                          <a:latin typeface="+mn-lt"/>
                        </a:rPr>
                        <a:t>0.3601</a:t>
                      </a:r>
                      <a:endParaRPr lang="en-GB" sz="1400" b="1" dirty="0">
                        <a:solidFill>
                          <a:srgbClr val="FF0000"/>
                        </a:solidFill>
                        <a:effectLst/>
                        <a:latin typeface="+mn-lt"/>
                        <a:ea typeface="Calibri" panose="020F0502020204030204" pitchFamily="34" charset="0"/>
                        <a:cs typeface="Arial" panose="020B0604020202020204" pitchFamily="34" charset="0"/>
                      </a:endParaRPr>
                    </a:p>
                  </a:txBody>
                  <a:tcPr marL="63305" marR="63305" marT="0" marB="0" anchor="ctr"/>
                </a:tc>
                <a:tc>
                  <a:txBody>
                    <a:bodyPr/>
                    <a:lstStyle/>
                    <a:p>
                      <a:pPr algn="ctr">
                        <a:lnSpc>
                          <a:spcPct val="107000"/>
                        </a:lnSpc>
                        <a:spcAft>
                          <a:spcPts val="800"/>
                        </a:spcAft>
                      </a:pPr>
                      <a:r>
                        <a:rPr lang="en-GB" sz="1400" b="1">
                          <a:solidFill>
                            <a:srgbClr val="FF0000"/>
                          </a:solidFill>
                          <a:effectLst/>
                          <a:latin typeface="+mn-lt"/>
                        </a:rPr>
                        <a:t>0.35</a:t>
                      </a:r>
                      <a:endParaRPr lang="en-GB" sz="1400" b="1" dirty="0">
                        <a:solidFill>
                          <a:srgbClr val="FF0000"/>
                        </a:solidFill>
                        <a:effectLst/>
                        <a:latin typeface="+mn-lt"/>
                        <a:ea typeface="Calibri" panose="020F0502020204030204" pitchFamily="34" charset="0"/>
                        <a:cs typeface="Arial" panose="020B0604020202020204" pitchFamily="34" charset="0"/>
                      </a:endParaRPr>
                    </a:p>
                  </a:txBody>
                  <a:tcPr marL="63305" marR="63305" marT="0" marB="0" anchor="ctr"/>
                </a:tc>
                <a:extLst>
                  <a:ext uri="{0D108BD9-81ED-4DB2-BD59-A6C34878D82A}">
                    <a16:rowId xmlns:a16="http://schemas.microsoft.com/office/drawing/2014/main" val="2670586391"/>
                  </a:ext>
                </a:extLst>
              </a:tr>
              <a:tr h="288000">
                <a:tc>
                  <a:txBody>
                    <a:bodyPr/>
                    <a:lstStyle/>
                    <a:p>
                      <a:pPr algn="just">
                        <a:lnSpc>
                          <a:spcPct val="115000"/>
                        </a:lnSpc>
                        <a:spcAft>
                          <a:spcPts val="600"/>
                        </a:spcAft>
                      </a:pPr>
                      <a:r>
                        <a:rPr lang="en-GB" sz="1400" dirty="0" err="1">
                          <a:effectLst/>
                          <a:latin typeface="+mn-lt"/>
                        </a:rPr>
                        <a:t>UtilityScore_std</a:t>
                      </a:r>
                      <a:endParaRPr lang="en-GB" sz="1400" dirty="0">
                        <a:effectLst/>
                        <a:latin typeface="+mn-lt"/>
                        <a:ea typeface="SimSun" panose="02010600030101010101" pitchFamily="2" charset="-122"/>
                        <a:cs typeface="Times New Roman" panose="02020603050405020304" pitchFamily="18" charset="0"/>
                      </a:endParaRPr>
                    </a:p>
                  </a:txBody>
                  <a:tcPr marL="63305" marR="63305" marT="0" marB="0" anchor="ctr"/>
                </a:tc>
                <a:tc>
                  <a:txBody>
                    <a:bodyPr/>
                    <a:lstStyle/>
                    <a:p>
                      <a:pPr algn="ctr">
                        <a:lnSpc>
                          <a:spcPct val="107000"/>
                        </a:lnSpc>
                        <a:spcAft>
                          <a:spcPts val="800"/>
                        </a:spcAft>
                      </a:pPr>
                      <a:r>
                        <a:rPr lang="en-GB" sz="1400" dirty="0">
                          <a:effectLst/>
                          <a:latin typeface="+mn-lt"/>
                        </a:rPr>
                        <a:t>0.0181</a:t>
                      </a:r>
                      <a:endParaRPr lang="en-GB" sz="1400" dirty="0">
                        <a:effectLst/>
                        <a:latin typeface="+mn-lt"/>
                        <a:ea typeface="Calibri" panose="020F0502020204030204" pitchFamily="34" charset="0"/>
                        <a:cs typeface="Arial" panose="020B0604020202020204" pitchFamily="34" charset="0"/>
                      </a:endParaRPr>
                    </a:p>
                  </a:txBody>
                  <a:tcPr marL="63305" marR="63305" marT="0" marB="0" anchor="ctr"/>
                </a:tc>
                <a:tc>
                  <a:txBody>
                    <a:bodyPr/>
                    <a:lstStyle/>
                    <a:p>
                      <a:pPr algn="ctr">
                        <a:lnSpc>
                          <a:spcPct val="107000"/>
                        </a:lnSpc>
                        <a:spcAft>
                          <a:spcPts val="800"/>
                        </a:spcAft>
                      </a:pPr>
                      <a:r>
                        <a:rPr lang="en-GB" sz="1400" dirty="0">
                          <a:effectLst/>
                          <a:latin typeface="+mn-lt"/>
                        </a:rPr>
                        <a:t>0.0231</a:t>
                      </a:r>
                      <a:endParaRPr lang="en-GB" sz="1400" dirty="0">
                        <a:effectLst/>
                        <a:latin typeface="+mn-lt"/>
                        <a:ea typeface="Calibri" panose="020F0502020204030204" pitchFamily="34" charset="0"/>
                        <a:cs typeface="Arial" panose="020B0604020202020204" pitchFamily="34" charset="0"/>
                      </a:endParaRPr>
                    </a:p>
                  </a:txBody>
                  <a:tcPr marL="63305" marR="63305" marT="0" marB="0" anchor="ctr"/>
                </a:tc>
                <a:extLst>
                  <a:ext uri="{0D108BD9-81ED-4DB2-BD59-A6C34878D82A}">
                    <a16:rowId xmlns:a16="http://schemas.microsoft.com/office/drawing/2014/main" val="1623946696"/>
                  </a:ext>
                </a:extLst>
              </a:tr>
            </a:tbl>
          </a:graphicData>
        </a:graphic>
      </p:graphicFrame>
      <p:graphicFrame>
        <p:nvGraphicFramePr>
          <p:cNvPr id="14" name="Table 13">
            <a:extLst>
              <a:ext uri="{FF2B5EF4-FFF2-40B4-BE49-F238E27FC236}">
                <a16:creationId xmlns:a16="http://schemas.microsoft.com/office/drawing/2014/main" id="{719AFB5B-62E3-4E01-B013-F665A06E2EF5}"/>
              </a:ext>
            </a:extLst>
          </p:cNvPr>
          <p:cNvGraphicFramePr>
            <a:graphicFrameLocks noGrp="1"/>
          </p:cNvGraphicFramePr>
          <p:nvPr>
            <p:extLst>
              <p:ext uri="{D42A27DB-BD31-4B8C-83A1-F6EECF244321}">
                <p14:modId xmlns:p14="http://schemas.microsoft.com/office/powerpoint/2010/main" val="3792366847"/>
              </p:ext>
            </p:extLst>
          </p:nvPr>
        </p:nvGraphicFramePr>
        <p:xfrm>
          <a:off x="6914615" y="3888000"/>
          <a:ext cx="3528000" cy="1291201"/>
        </p:xfrm>
        <a:graphic>
          <a:graphicData uri="http://schemas.openxmlformats.org/drawingml/2006/table">
            <a:tbl>
              <a:tblPr firstRow="1" firstCol="1" bandRow="1">
                <a:tableStyleId>{5C22544A-7EE6-4342-B048-85BDC9FD1C3A}</a:tableStyleId>
              </a:tblPr>
              <a:tblGrid>
                <a:gridCol w="2016000">
                  <a:extLst>
                    <a:ext uri="{9D8B030D-6E8A-4147-A177-3AD203B41FA5}">
                      <a16:colId xmlns:a16="http://schemas.microsoft.com/office/drawing/2014/main" val="2256745911"/>
                    </a:ext>
                  </a:extLst>
                </a:gridCol>
                <a:gridCol w="756000">
                  <a:extLst>
                    <a:ext uri="{9D8B030D-6E8A-4147-A177-3AD203B41FA5}">
                      <a16:colId xmlns:a16="http://schemas.microsoft.com/office/drawing/2014/main" val="2345025916"/>
                    </a:ext>
                  </a:extLst>
                </a:gridCol>
                <a:gridCol w="756000">
                  <a:extLst>
                    <a:ext uri="{9D8B030D-6E8A-4147-A177-3AD203B41FA5}">
                      <a16:colId xmlns:a16="http://schemas.microsoft.com/office/drawing/2014/main" val="581733542"/>
                    </a:ext>
                  </a:extLst>
                </a:gridCol>
              </a:tblGrid>
              <a:tr h="504000">
                <a:tc>
                  <a:txBody>
                    <a:bodyPr/>
                    <a:lstStyle/>
                    <a:p>
                      <a:pPr marL="0" algn="l" defTabSz="914400" rtl="0" eaLnBrk="1" latinLnBrk="0" hangingPunct="1">
                        <a:lnSpc>
                          <a:spcPct val="115000"/>
                        </a:lnSpc>
                        <a:spcAft>
                          <a:spcPts val="600"/>
                        </a:spcAft>
                      </a:pPr>
                      <a:r>
                        <a:rPr lang="en-GB" sz="1400" b="1" kern="1200" dirty="0">
                          <a:solidFill>
                            <a:schemeClr val="lt1"/>
                          </a:solidFill>
                          <a:effectLst/>
                          <a:latin typeface="+mn-lt"/>
                          <a:ea typeface="+mn-ea"/>
                          <a:cs typeface="+mn-cs"/>
                        </a:rPr>
                        <a:t>SetB-FFIL_0-Drop91% Sliding Window-balance after fill</a:t>
                      </a:r>
                    </a:p>
                  </a:txBody>
                  <a:tcPr marL="67088" marR="67088" marT="0" marB="0" anchor="ctr"/>
                </a:tc>
                <a:tc>
                  <a:txBody>
                    <a:bodyPr/>
                    <a:lstStyle/>
                    <a:p>
                      <a:pPr algn="ctr" fontAlgn="ctr"/>
                      <a:r>
                        <a:rPr lang="en-GB" sz="1400" b="1" kern="1200" dirty="0">
                          <a:solidFill>
                            <a:schemeClr val="lt1"/>
                          </a:solidFill>
                          <a:effectLst/>
                          <a:latin typeface="+mn-lt"/>
                          <a:ea typeface="+mn-ea"/>
                          <a:cs typeface="+mn-cs"/>
                        </a:rPr>
                        <a:t>GRAD</a:t>
                      </a:r>
                    </a:p>
                  </a:txBody>
                  <a:tcPr marL="9525" marR="9525" marT="9525" marB="0" anchor="ctr"/>
                </a:tc>
                <a:tc>
                  <a:txBody>
                    <a:bodyPr/>
                    <a:lstStyle/>
                    <a:p>
                      <a:pPr algn="ctr" fontAlgn="ctr"/>
                      <a:r>
                        <a:rPr lang="en-GB" sz="1400" b="1" kern="1200" dirty="0">
                          <a:solidFill>
                            <a:schemeClr val="lt1"/>
                          </a:solidFill>
                          <a:effectLst/>
                          <a:latin typeface="+mn-lt"/>
                          <a:ea typeface="+mn-ea"/>
                          <a:cs typeface="+mn-cs"/>
                        </a:rPr>
                        <a:t>LGBM</a:t>
                      </a:r>
                    </a:p>
                  </a:txBody>
                  <a:tcPr marL="9525" marR="9525" marT="9525" marB="0" anchor="ctr"/>
                </a:tc>
                <a:extLst>
                  <a:ext uri="{0D108BD9-81ED-4DB2-BD59-A6C34878D82A}">
                    <a16:rowId xmlns:a16="http://schemas.microsoft.com/office/drawing/2014/main" val="1436184033"/>
                  </a:ext>
                </a:extLst>
              </a:tr>
              <a:tr h="288000">
                <a:tc>
                  <a:txBody>
                    <a:bodyPr/>
                    <a:lstStyle/>
                    <a:p>
                      <a:pPr algn="just">
                        <a:lnSpc>
                          <a:spcPct val="115000"/>
                        </a:lnSpc>
                        <a:spcAft>
                          <a:spcPts val="600"/>
                        </a:spcAft>
                      </a:pPr>
                      <a:r>
                        <a:rPr lang="en-GB" sz="1400" dirty="0" err="1">
                          <a:effectLst/>
                          <a:latin typeface="+mn-lt"/>
                        </a:rPr>
                        <a:t>UtilityScore_mean</a:t>
                      </a:r>
                      <a:endParaRPr lang="en-GB" sz="1400" dirty="0">
                        <a:effectLst/>
                        <a:latin typeface="+mn-lt"/>
                        <a:ea typeface="SimSun" panose="02010600030101010101" pitchFamily="2" charset="-122"/>
                        <a:cs typeface="Times New Roman" panose="02020603050405020304" pitchFamily="18" charset="0"/>
                      </a:endParaRPr>
                    </a:p>
                  </a:txBody>
                  <a:tcPr marL="67088" marR="67088" marT="0" marB="0" anchor="ctr"/>
                </a:tc>
                <a:tc>
                  <a:txBody>
                    <a:bodyPr/>
                    <a:lstStyle/>
                    <a:p>
                      <a:pPr marL="0" algn="ctr" defTabSz="914400" rtl="0" eaLnBrk="1" fontAlgn="ctr" latinLnBrk="0" hangingPunct="1">
                        <a:lnSpc>
                          <a:spcPct val="107000"/>
                        </a:lnSpc>
                        <a:spcAft>
                          <a:spcPts val="800"/>
                        </a:spcAft>
                      </a:pPr>
                      <a:r>
                        <a:rPr lang="en-GB" sz="1400" b="1" kern="1200" dirty="0">
                          <a:solidFill>
                            <a:srgbClr val="FF0000"/>
                          </a:solidFill>
                          <a:effectLst/>
                          <a:latin typeface="+mn-lt"/>
                          <a:ea typeface="+mn-ea"/>
                          <a:cs typeface="+mn-cs"/>
                        </a:rPr>
                        <a:t>0.1405</a:t>
                      </a:r>
                    </a:p>
                  </a:txBody>
                  <a:tcPr marL="9525" marR="9525" marT="9525" marB="0" anchor="ctr"/>
                </a:tc>
                <a:tc>
                  <a:txBody>
                    <a:bodyPr/>
                    <a:lstStyle/>
                    <a:p>
                      <a:pPr marL="0" algn="ctr" defTabSz="914400" rtl="0" eaLnBrk="1" fontAlgn="ctr" latinLnBrk="0" hangingPunct="1">
                        <a:lnSpc>
                          <a:spcPct val="107000"/>
                        </a:lnSpc>
                        <a:spcAft>
                          <a:spcPts val="800"/>
                        </a:spcAft>
                      </a:pPr>
                      <a:r>
                        <a:rPr lang="en-GB" sz="1400" b="1" kern="1200" dirty="0">
                          <a:solidFill>
                            <a:srgbClr val="FF0000"/>
                          </a:solidFill>
                          <a:effectLst/>
                          <a:latin typeface="+mn-lt"/>
                          <a:ea typeface="+mn-ea"/>
                          <a:cs typeface="+mn-cs"/>
                        </a:rPr>
                        <a:t>0.1678</a:t>
                      </a:r>
                    </a:p>
                  </a:txBody>
                  <a:tcPr marL="9525" marR="9525" marT="9525" marB="0" anchor="ctr"/>
                </a:tc>
                <a:extLst>
                  <a:ext uri="{0D108BD9-81ED-4DB2-BD59-A6C34878D82A}">
                    <a16:rowId xmlns:a16="http://schemas.microsoft.com/office/drawing/2014/main" val="1269160273"/>
                  </a:ext>
                </a:extLst>
              </a:tr>
              <a:tr h="288000">
                <a:tc>
                  <a:txBody>
                    <a:bodyPr/>
                    <a:lstStyle/>
                    <a:p>
                      <a:pPr algn="just">
                        <a:lnSpc>
                          <a:spcPct val="115000"/>
                        </a:lnSpc>
                        <a:spcAft>
                          <a:spcPts val="600"/>
                        </a:spcAft>
                      </a:pPr>
                      <a:r>
                        <a:rPr lang="en-GB" sz="1400" dirty="0" err="1">
                          <a:effectLst/>
                          <a:latin typeface="+mn-lt"/>
                        </a:rPr>
                        <a:t>UtilityScore_std</a:t>
                      </a:r>
                      <a:endParaRPr lang="en-GB" sz="1400" dirty="0">
                        <a:effectLst/>
                        <a:latin typeface="+mn-lt"/>
                        <a:ea typeface="SimSun" panose="02010600030101010101" pitchFamily="2" charset="-122"/>
                        <a:cs typeface="Times New Roman" panose="02020603050405020304" pitchFamily="18" charset="0"/>
                      </a:endParaRPr>
                    </a:p>
                  </a:txBody>
                  <a:tcPr marL="67088" marR="67088" marT="0" marB="0" anchor="ctr"/>
                </a:tc>
                <a:tc>
                  <a:txBody>
                    <a:bodyPr/>
                    <a:lstStyle/>
                    <a:p>
                      <a:pPr marL="0" algn="ctr" defTabSz="914400" rtl="0" eaLnBrk="1" fontAlgn="ctr" latinLnBrk="0" hangingPunct="1">
                        <a:lnSpc>
                          <a:spcPct val="107000"/>
                        </a:lnSpc>
                        <a:spcAft>
                          <a:spcPts val="800"/>
                        </a:spcAft>
                      </a:pPr>
                      <a:r>
                        <a:rPr lang="en-GB" sz="1400" kern="1200">
                          <a:solidFill>
                            <a:schemeClr val="dk1"/>
                          </a:solidFill>
                          <a:effectLst/>
                          <a:latin typeface="+mn-lt"/>
                          <a:ea typeface="+mn-ea"/>
                          <a:cs typeface="+mn-cs"/>
                        </a:rPr>
                        <a:t>0.0415</a:t>
                      </a:r>
                      <a:endParaRPr lang="en-GB" sz="1400" kern="1200" dirty="0">
                        <a:solidFill>
                          <a:schemeClr val="dk1"/>
                        </a:solidFill>
                        <a:effectLst/>
                        <a:latin typeface="+mn-lt"/>
                        <a:ea typeface="+mn-ea"/>
                        <a:cs typeface="+mn-cs"/>
                      </a:endParaRPr>
                    </a:p>
                  </a:txBody>
                  <a:tcPr marL="9525" marR="9525" marT="9525" marB="0" anchor="ctr"/>
                </a:tc>
                <a:tc>
                  <a:txBody>
                    <a:bodyPr/>
                    <a:lstStyle/>
                    <a:p>
                      <a:pPr marL="0" algn="ctr" defTabSz="914400" rtl="0" eaLnBrk="1" fontAlgn="ctr" latinLnBrk="0" hangingPunct="1">
                        <a:lnSpc>
                          <a:spcPct val="107000"/>
                        </a:lnSpc>
                        <a:spcAft>
                          <a:spcPts val="800"/>
                        </a:spcAft>
                      </a:pPr>
                      <a:r>
                        <a:rPr lang="en-GB" sz="1400" kern="1200" dirty="0">
                          <a:solidFill>
                            <a:schemeClr val="dk1"/>
                          </a:solidFill>
                          <a:effectLst/>
                          <a:latin typeface="+mn-lt"/>
                          <a:ea typeface="+mn-ea"/>
                          <a:cs typeface="+mn-cs"/>
                        </a:rPr>
                        <a:t>0.038</a:t>
                      </a:r>
                    </a:p>
                  </a:txBody>
                  <a:tcPr marL="9525" marR="9525" marT="9525" marB="0" anchor="ctr"/>
                </a:tc>
                <a:extLst>
                  <a:ext uri="{0D108BD9-81ED-4DB2-BD59-A6C34878D82A}">
                    <a16:rowId xmlns:a16="http://schemas.microsoft.com/office/drawing/2014/main" val="252625456"/>
                  </a:ext>
                </a:extLst>
              </a:tr>
            </a:tbl>
          </a:graphicData>
        </a:graphic>
      </p:graphicFrame>
    </p:spTree>
    <p:extLst>
      <p:ext uri="{BB962C8B-B14F-4D97-AF65-F5344CB8AC3E}">
        <p14:creationId xmlns:p14="http://schemas.microsoft.com/office/powerpoint/2010/main" val="2053454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C4EB8A-72B7-4829-8614-787544BEA951}"/>
              </a:ext>
            </a:extLst>
          </p:cNvPr>
          <p:cNvSpPr>
            <a:spLocks noGrp="1"/>
          </p:cNvSpPr>
          <p:nvPr>
            <p:ph idx="1"/>
          </p:nvPr>
        </p:nvSpPr>
        <p:spPr/>
        <p:txBody>
          <a:bodyPr/>
          <a:lstStyle/>
          <a:p>
            <a:r>
              <a:rPr lang="nl-BE" dirty="0"/>
              <a:t>Ensemble </a:t>
            </a:r>
            <a:r>
              <a:rPr lang="nl-BE" dirty="0" err="1"/>
              <a:t>classifiers</a:t>
            </a:r>
            <a:endParaRPr lang="nl-BE" dirty="0"/>
          </a:p>
          <a:p>
            <a:pPr lvl="1">
              <a:buFont typeface="Wingdings" panose="05000000000000000000" pitchFamily="2" charset="2"/>
              <a:buChar char="§"/>
            </a:pPr>
            <a:r>
              <a:rPr lang="nl-BE" dirty="0" err="1"/>
              <a:t>XGBoost</a:t>
            </a:r>
            <a:endParaRPr lang="nl-BE" dirty="0"/>
          </a:p>
          <a:p>
            <a:pPr lvl="1">
              <a:buFont typeface="Wingdings" panose="05000000000000000000" pitchFamily="2" charset="2"/>
              <a:buChar char="§"/>
            </a:pPr>
            <a:r>
              <a:rPr lang="nl-BE" dirty="0"/>
              <a:t>LGBM</a:t>
            </a:r>
          </a:p>
          <a:p>
            <a:endParaRPr lang="nl-BE" dirty="0"/>
          </a:p>
          <a:p>
            <a:r>
              <a:rPr lang="nl-BE" dirty="0"/>
              <a:t>Run on </a:t>
            </a:r>
            <a:r>
              <a:rPr lang="nl-BE"/>
              <a:t>Full</a:t>
            </a:r>
            <a:r>
              <a:rPr lang="nl-BE" dirty="0"/>
              <a:t> data</a:t>
            </a:r>
          </a:p>
          <a:p>
            <a:pPr lvl="1">
              <a:buFont typeface="Wingdings" panose="05000000000000000000" pitchFamily="2" charset="2"/>
              <a:buChar char="§"/>
            </a:pPr>
            <a:r>
              <a:rPr lang="nl-BE" dirty="0"/>
              <a:t>DT</a:t>
            </a:r>
          </a:p>
          <a:p>
            <a:pPr lvl="1">
              <a:buFont typeface="Wingdings" panose="05000000000000000000" pitchFamily="2" charset="2"/>
              <a:buChar char="§"/>
            </a:pPr>
            <a:r>
              <a:rPr lang="nl-BE" dirty="0"/>
              <a:t>LGBM</a:t>
            </a:r>
            <a:endParaRPr lang="en-US" dirty="0"/>
          </a:p>
        </p:txBody>
      </p:sp>
      <p:sp>
        <p:nvSpPr>
          <p:cNvPr id="3" name="Slide Number Placeholder 2">
            <a:extLst>
              <a:ext uri="{FF2B5EF4-FFF2-40B4-BE49-F238E27FC236}">
                <a16:creationId xmlns:a16="http://schemas.microsoft.com/office/drawing/2014/main" id="{F70F9967-ED09-4764-90E2-8D2E6D118AD6}"/>
              </a:ext>
            </a:extLst>
          </p:cNvPr>
          <p:cNvSpPr>
            <a:spLocks noGrp="1"/>
          </p:cNvSpPr>
          <p:nvPr>
            <p:ph type="sldNum" sz="quarter" idx="12"/>
          </p:nvPr>
        </p:nvSpPr>
        <p:spPr/>
        <p:txBody>
          <a:bodyPr/>
          <a:lstStyle/>
          <a:p>
            <a:fld id="{0A297500-7527-634B-90F4-69D0994C32B4}" type="slidenum">
              <a:rPr lang="nl-NL" smtClean="0"/>
              <a:t>44</a:t>
            </a:fld>
            <a:endParaRPr lang="nl-NL" dirty="0"/>
          </a:p>
        </p:txBody>
      </p:sp>
      <p:sp>
        <p:nvSpPr>
          <p:cNvPr id="4" name="Title 3">
            <a:extLst>
              <a:ext uri="{FF2B5EF4-FFF2-40B4-BE49-F238E27FC236}">
                <a16:creationId xmlns:a16="http://schemas.microsoft.com/office/drawing/2014/main" id="{2C720E3A-4B7F-4278-9D28-A38D554ED7E7}"/>
              </a:ext>
            </a:extLst>
          </p:cNvPr>
          <p:cNvSpPr>
            <a:spLocks noGrp="1"/>
          </p:cNvSpPr>
          <p:nvPr>
            <p:ph type="title"/>
          </p:nvPr>
        </p:nvSpPr>
        <p:spPr>
          <a:xfrm>
            <a:off x="576000" y="72"/>
            <a:ext cx="11041200" cy="1565928"/>
          </a:xfrm>
        </p:spPr>
        <p:txBody>
          <a:bodyPr/>
          <a:lstStyle/>
          <a:p>
            <a:r>
              <a:rPr lang="en-GB" dirty="0"/>
              <a:t>Experiments for improving utility score</a:t>
            </a:r>
          </a:p>
        </p:txBody>
      </p:sp>
      <p:graphicFrame>
        <p:nvGraphicFramePr>
          <p:cNvPr id="6" name="Table 5">
            <a:extLst>
              <a:ext uri="{FF2B5EF4-FFF2-40B4-BE49-F238E27FC236}">
                <a16:creationId xmlns:a16="http://schemas.microsoft.com/office/drawing/2014/main" id="{CEDEDDFC-F944-4D42-AD39-EF0BAEEE86A5}"/>
              </a:ext>
            </a:extLst>
          </p:cNvPr>
          <p:cNvGraphicFramePr>
            <a:graphicFrameLocks noGrp="1"/>
          </p:cNvGraphicFramePr>
          <p:nvPr>
            <p:extLst>
              <p:ext uri="{D42A27DB-BD31-4B8C-83A1-F6EECF244321}">
                <p14:modId xmlns:p14="http://schemas.microsoft.com/office/powerpoint/2010/main" val="3226109376"/>
              </p:ext>
            </p:extLst>
          </p:nvPr>
        </p:nvGraphicFramePr>
        <p:xfrm>
          <a:off x="6433200" y="1566000"/>
          <a:ext cx="5256000" cy="1080000"/>
        </p:xfrm>
        <a:graphic>
          <a:graphicData uri="http://schemas.openxmlformats.org/drawingml/2006/table">
            <a:tbl>
              <a:tblPr firstRow="1" firstCol="1" bandRow="1">
                <a:tableStyleId>{5C22544A-7EE6-4342-B048-85BDC9FD1C3A}</a:tableStyleId>
              </a:tblPr>
              <a:tblGrid>
                <a:gridCol w="1800000">
                  <a:extLst>
                    <a:ext uri="{9D8B030D-6E8A-4147-A177-3AD203B41FA5}">
                      <a16:colId xmlns:a16="http://schemas.microsoft.com/office/drawing/2014/main" val="3834848108"/>
                    </a:ext>
                  </a:extLst>
                </a:gridCol>
                <a:gridCol w="864000">
                  <a:extLst>
                    <a:ext uri="{9D8B030D-6E8A-4147-A177-3AD203B41FA5}">
                      <a16:colId xmlns:a16="http://schemas.microsoft.com/office/drawing/2014/main" val="3582579520"/>
                    </a:ext>
                  </a:extLst>
                </a:gridCol>
                <a:gridCol w="864000">
                  <a:extLst>
                    <a:ext uri="{9D8B030D-6E8A-4147-A177-3AD203B41FA5}">
                      <a16:colId xmlns:a16="http://schemas.microsoft.com/office/drawing/2014/main" val="2885531512"/>
                    </a:ext>
                  </a:extLst>
                </a:gridCol>
                <a:gridCol w="864000">
                  <a:extLst>
                    <a:ext uri="{9D8B030D-6E8A-4147-A177-3AD203B41FA5}">
                      <a16:colId xmlns:a16="http://schemas.microsoft.com/office/drawing/2014/main" val="3664941130"/>
                    </a:ext>
                  </a:extLst>
                </a:gridCol>
                <a:gridCol w="864000">
                  <a:extLst>
                    <a:ext uri="{9D8B030D-6E8A-4147-A177-3AD203B41FA5}">
                      <a16:colId xmlns:a16="http://schemas.microsoft.com/office/drawing/2014/main" val="3889832700"/>
                    </a:ext>
                  </a:extLst>
                </a:gridCol>
              </a:tblGrid>
              <a:tr h="504000">
                <a:tc>
                  <a:txBody>
                    <a:bodyPr/>
                    <a:lstStyle/>
                    <a:p>
                      <a:pPr algn="l" fontAlgn="b"/>
                      <a:r>
                        <a:rPr lang="en-GB" sz="1400" dirty="0"/>
                        <a:t>setA-drop91%-Sliding window</a:t>
                      </a:r>
                    </a:p>
                  </a:txBody>
                  <a:tcPr marL="9525" marR="9525" marT="9525" marB="0" anchor="ctr"/>
                </a:tc>
                <a:tc>
                  <a:txBody>
                    <a:bodyPr/>
                    <a:lstStyle/>
                    <a:p>
                      <a:pPr algn="ctr" fontAlgn="b"/>
                      <a:r>
                        <a:rPr lang="en-GB" sz="1400" dirty="0" err="1"/>
                        <a:t>EnsembleDT</a:t>
                      </a:r>
                      <a:endParaRPr lang="en-GB" sz="1400" dirty="0"/>
                    </a:p>
                  </a:txBody>
                  <a:tcPr marL="9525" marR="9525" marT="9525" marB="0" anchor="ctr"/>
                </a:tc>
                <a:tc>
                  <a:txBody>
                    <a:bodyPr/>
                    <a:lstStyle/>
                    <a:p>
                      <a:pPr algn="ctr" fontAlgn="b"/>
                      <a:r>
                        <a:rPr lang="en-GB" sz="1400" dirty="0" err="1"/>
                        <a:t>EnsembleXGB</a:t>
                      </a:r>
                      <a:endParaRPr lang="en-GB" sz="1400" dirty="0"/>
                    </a:p>
                  </a:txBody>
                  <a:tcPr marL="9525" marR="9525" marT="9525" marB="0" anchor="ctr"/>
                </a:tc>
                <a:tc>
                  <a:txBody>
                    <a:bodyPr/>
                    <a:lstStyle/>
                    <a:p>
                      <a:pPr algn="ctr" fontAlgn="b"/>
                      <a:r>
                        <a:rPr lang="en-GB" sz="1400" dirty="0" err="1"/>
                        <a:t>EnsembleLGBM</a:t>
                      </a:r>
                      <a:endParaRPr lang="en-GB" sz="1400" dirty="0"/>
                    </a:p>
                  </a:txBody>
                  <a:tcPr marL="9525" marR="9525" marT="9525" marB="0" anchor="ctr"/>
                </a:tc>
                <a:tc>
                  <a:txBody>
                    <a:bodyPr/>
                    <a:lstStyle/>
                    <a:p>
                      <a:pPr algn="ctr" fontAlgn="b"/>
                      <a:r>
                        <a:rPr lang="en-GB" sz="1400" dirty="0"/>
                        <a:t>Balanced DT</a:t>
                      </a:r>
                    </a:p>
                  </a:txBody>
                  <a:tcPr marL="9525" marR="9525" marT="9525" marB="0" anchor="ctr"/>
                </a:tc>
                <a:extLst>
                  <a:ext uri="{0D108BD9-81ED-4DB2-BD59-A6C34878D82A}">
                    <a16:rowId xmlns:a16="http://schemas.microsoft.com/office/drawing/2014/main" val="561421702"/>
                  </a:ext>
                </a:extLst>
              </a:tr>
              <a:tr h="288000">
                <a:tc>
                  <a:txBody>
                    <a:bodyPr/>
                    <a:lstStyle/>
                    <a:p>
                      <a:pPr algn="just">
                        <a:lnSpc>
                          <a:spcPct val="115000"/>
                        </a:lnSpc>
                        <a:spcAft>
                          <a:spcPts val="600"/>
                        </a:spcAft>
                      </a:pPr>
                      <a:r>
                        <a:rPr lang="en-GB" sz="1400" dirty="0" err="1"/>
                        <a:t>UtilityScore_mean</a:t>
                      </a:r>
                      <a:endParaRPr lang="en-GB" sz="1400" dirty="0"/>
                    </a:p>
                  </a:txBody>
                  <a:tcPr marL="63305" marR="63305" marT="0" marB="0" anchor="ctr"/>
                </a:tc>
                <a:tc>
                  <a:txBody>
                    <a:bodyPr/>
                    <a:lstStyle/>
                    <a:p>
                      <a:pPr algn="r" fontAlgn="b"/>
                      <a:r>
                        <a:rPr lang="en-GB" sz="1400" dirty="0"/>
                        <a:t>0.0898</a:t>
                      </a:r>
                    </a:p>
                  </a:txBody>
                  <a:tcPr marL="9525" marR="9525" marT="9525" marB="0" anchor="ctr"/>
                </a:tc>
                <a:tc>
                  <a:txBody>
                    <a:bodyPr/>
                    <a:lstStyle/>
                    <a:p>
                      <a:pPr algn="r" fontAlgn="b"/>
                      <a:r>
                        <a:rPr lang="en-GB" sz="1400" b="1" dirty="0">
                          <a:solidFill>
                            <a:srgbClr val="FF0000"/>
                          </a:solidFill>
                        </a:rPr>
                        <a:t>0.326</a:t>
                      </a:r>
                    </a:p>
                  </a:txBody>
                  <a:tcPr marL="9525" marR="9525" marT="9525" marB="0" anchor="ctr"/>
                </a:tc>
                <a:tc>
                  <a:txBody>
                    <a:bodyPr/>
                    <a:lstStyle/>
                    <a:p>
                      <a:pPr algn="r" fontAlgn="b"/>
                      <a:r>
                        <a:rPr lang="en-GB" sz="1400" b="1" dirty="0">
                          <a:solidFill>
                            <a:srgbClr val="FF0000"/>
                          </a:solidFill>
                        </a:rPr>
                        <a:t>0.3803</a:t>
                      </a:r>
                    </a:p>
                  </a:txBody>
                  <a:tcPr marL="9525" marR="9525" marT="9525" marB="0" anchor="ctr"/>
                </a:tc>
                <a:tc>
                  <a:txBody>
                    <a:bodyPr/>
                    <a:lstStyle/>
                    <a:p>
                      <a:pPr algn="r" fontAlgn="b"/>
                      <a:r>
                        <a:rPr lang="en-GB" sz="1400" dirty="0"/>
                        <a:t>0.0412</a:t>
                      </a:r>
                    </a:p>
                  </a:txBody>
                  <a:tcPr marL="9525" marR="9525" marT="9525" marB="0" anchor="ctr"/>
                </a:tc>
                <a:extLst>
                  <a:ext uri="{0D108BD9-81ED-4DB2-BD59-A6C34878D82A}">
                    <a16:rowId xmlns:a16="http://schemas.microsoft.com/office/drawing/2014/main" val="866178745"/>
                  </a:ext>
                </a:extLst>
              </a:tr>
              <a:tr h="288000">
                <a:tc>
                  <a:txBody>
                    <a:bodyPr/>
                    <a:lstStyle/>
                    <a:p>
                      <a:pPr algn="just">
                        <a:lnSpc>
                          <a:spcPct val="115000"/>
                        </a:lnSpc>
                        <a:spcAft>
                          <a:spcPts val="600"/>
                        </a:spcAft>
                      </a:pPr>
                      <a:r>
                        <a:rPr lang="en-GB" sz="1400" dirty="0" err="1"/>
                        <a:t>UtilityScore_std</a:t>
                      </a:r>
                      <a:endParaRPr lang="en-GB" sz="1400" dirty="0"/>
                    </a:p>
                  </a:txBody>
                  <a:tcPr marL="63305" marR="63305" marT="0" marB="0" anchor="ctr"/>
                </a:tc>
                <a:tc>
                  <a:txBody>
                    <a:bodyPr/>
                    <a:lstStyle/>
                    <a:p>
                      <a:pPr algn="r" fontAlgn="b"/>
                      <a:r>
                        <a:rPr lang="en-GB" sz="1400" dirty="0"/>
                        <a:t>0.0218</a:t>
                      </a:r>
                    </a:p>
                  </a:txBody>
                  <a:tcPr marL="9525" marR="9525" marT="9525" marB="0" anchor="ctr"/>
                </a:tc>
                <a:tc>
                  <a:txBody>
                    <a:bodyPr/>
                    <a:lstStyle/>
                    <a:p>
                      <a:pPr algn="r" fontAlgn="b"/>
                      <a:r>
                        <a:rPr lang="en-GB" sz="1400" dirty="0"/>
                        <a:t>0.0099</a:t>
                      </a:r>
                    </a:p>
                  </a:txBody>
                  <a:tcPr marL="9525" marR="9525" marT="9525" marB="0" anchor="ctr"/>
                </a:tc>
                <a:tc>
                  <a:txBody>
                    <a:bodyPr/>
                    <a:lstStyle/>
                    <a:p>
                      <a:pPr algn="r" fontAlgn="b"/>
                      <a:r>
                        <a:rPr lang="en-GB" sz="1400" dirty="0"/>
                        <a:t>0.0257</a:t>
                      </a:r>
                    </a:p>
                  </a:txBody>
                  <a:tcPr marL="9525" marR="9525" marT="9525" marB="0" anchor="ctr"/>
                </a:tc>
                <a:tc>
                  <a:txBody>
                    <a:bodyPr/>
                    <a:lstStyle/>
                    <a:p>
                      <a:pPr algn="r" fontAlgn="b"/>
                      <a:r>
                        <a:rPr lang="en-GB" sz="1400" dirty="0"/>
                        <a:t>0.0114</a:t>
                      </a:r>
                    </a:p>
                  </a:txBody>
                  <a:tcPr marL="9525" marR="9525" marT="9525" marB="0" anchor="ctr"/>
                </a:tc>
                <a:extLst>
                  <a:ext uri="{0D108BD9-81ED-4DB2-BD59-A6C34878D82A}">
                    <a16:rowId xmlns:a16="http://schemas.microsoft.com/office/drawing/2014/main" val="2198931273"/>
                  </a:ext>
                </a:extLst>
              </a:tr>
            </a:tbl>
          </a:graphicData>
        </a:graphic>
      </p:graphicFrame>
      <p:graphicFrame>
        <p:nvGraphicFramePr>
          <p:cNvPr id="7" name="Table 6">
            <a:extLst>
              <a:ext uri="{FF2B5EF4-FFF2-40B4-BE49-F238E27FC236}">
                <a16:creationId xmlns:a16="http://schemas.microsoft.com/office/drawing/2014/main" id="{90C3C3A5-FCC0-4464-BB87-8CEF90B23656}"/>
              </a:ext>
            </a:extLst>
          </p:cNvPr>
          <p:cNvGraphicFramePr>
            <a:graphicFrameLocks noGrp="1"/>
          </p:cNvGraphicFramePr>
          <p:nvPr>
            <p:extLst>
              <p:ext uri="{D42A27DB-BD31-4B8C-83A1-F6EECF244321}">
                <p14:modId xmlns:p14="http://schemas.microsoft.com/office/powerpoint/2010/main" val="816868020"/>
              </p:ext>
            </p:extLst>
          </p:nvPr>
        </p:nvGraphicFramePr>
        <p:xfrm>
          <a:off x="3841200" y="3967263"/>
          <a:ext cx="7848000" cy="1080000"/>
        </p:xfrm>
        <a:graphic>
          <a:graphicData uri="http://schemas.openxmlformats.org/drawingml/2006/table">
            <a:tbl>
              <a:tblPr firstRow="1" firstCol="1" bandRow="1">
                <a:tableStyleId>{5C22544A-7EE6-4342-B048-85BDC9FD1C3A}</a:tableStyleId>
              </a:tblPr>
              <a:tblGrid>
                <a:gridCol w="1800000">
                  <a:extLst>
                    <a:ext uri="{9D8B030D-6E8A-4147-A177-3AD203B41FA5}">
                      <a16:colId xmlns:a16="http://schemas.microsoft.com/office/drawing/2014/main" val="4267736949"/>
                    </a:ext>
                  </a:extLst>
                </a:gridCol>
                <a:gridCol w="864000">
                  <a:extLst>
                    <a:ext uri="{9D8B030D-6E8A-4147-A177-3AD203B41FA5}">
                      <a16:colId xmlns:a16="http://schemas.microsoft.com/office/drawing/2014/main" val="2316534861"/>
                    </a:ext>
                  </a:extLst>
                </a:gridCol>
                <a:gridCol w="864000">
                  <a:extLst>
                    <a:ext uri="{9D8B030D-6E8A-4147-A177-3AD203B41FA5}">
                      <a16:colId xmlns:a16="http://schemas.microsoft.com/office/drawing/2014/main" val="343910619"/>
                    </a:ext>
                  </a:extLst>
                </a:gridCol>
                <a:gridCol w="864000">
                  <a:extLst>
                    <a:ext uri="{9D8B030D-6E8A-4147-A177-3AD203B41FA5}">
                      <a16:colId xmlns:a16="http://schemas.microsoft.com/office/drawing/2014/main" val="1162999652"/>
                    </a:ext>
                  </a:extLst>
                </a:gridCol>
                <a:gridCol w="864000">
                  <a:extLst>
                    <a:ext uri="{9D8B030D-6E8A-4147-A177-3AD203B41FA5}">
                      <a16:colId xmlns:a16="http://schemas.microsoft.com/office/drawing/2014/main" val="1224254579"/>
                    </a:ext>
                  </a:extLst>
                </a:gridCol>
                <a:gridCol w="864000">
                  <a:extLst>
                    <a:ext uri="{9D8B030D-6E8A-4147-A177-3AD203B41FA5}">
                      <a16:colId xmlns:a16="http://schemas.microsoft.com/office/drawing/2014/main" val="3304887972"/>
                    </a:ext>
                  </a:extLst>
                </a:gridCol>
                <a:gridCol w="864000">
                  <a:extLst>
                    <a:ext uri="{9D8B030D-6E8A-4147-A177-3AD203B41FA5}">
                      <a16:colId xmlns:a16="http://schemas.microsoft.com/office/drawing/2014/main" val="1846231516"/>
                    </a:ext>
                  </a:extLst>
                </a:gridCol>
                <a:gridCol w="864000">
                  <a:extLst>
                    <a:ext uri="{9D8B030D-6E8A-4147-A177-3AD203B41FA5}">
                      <a16:colId xmlns:a16="http://schemas.microsoft.com/office/drawing/2014/main" val="367173074"/>
                    </a:ext>
                  </a:extLst>
                </a:gridCol>
              </a:tblGrid>
              <a:tr h="504000">
                <a:tc>
                  <a:txBody>
                    <a:bodyPr/>
                    <a:lstStyle/>
                    <a:p>
                      <a:pPr algn="l" fontAlgn="b"/>
                      <a:r>
                        <a:rPr lang="en-GB" sz="1400" dirty="0"/>
                        <a:t>FULL-drop91% Sliding Window</a:t>
                      </a:r>
                    </a:p>
                  </a:txBody>
                  <a:tcPr marL="9525" marR="9525" marT="9525" marB="0" anchor="ctr"/>
                </a:tc>
                <a:tc>
                  <a:txBody>
                    <a:bodyPr/>
                    <a:lstStyle/>
                    <a:p>
                      <a:pPr algn="ctr" fontAlgn="b"/>
                      <a:r>
                        <a:rPr lang="en-GB" sz="1400" dirty="0"/>
                        <a:t>Ensemble DT</a:t>
                      </a:r>
                    </a:p>
                  </a:txBody>
                  <a:tcPr marL="9525" marR="9525" marT="9525" marB="0" anchor="ctr"/>
                </a:tc>
                <a:tc>
                  <a:txBody>
                    <a:bodyPr/>
                    <a:lstStyle/>
                    <a:p>
                      <a:pPr algn="ctr" fontAlgn="b"/>
                      <a:r>
                        <a:rPr lang="en-GB" sz="1400" dirty="0" err="1"/>
                        <a:t>EnsembleXGB</a:t>
                      </a:r>
                      <a:endParaRPr lang="en-GB" sz="1400" dirty="0"/>
                    </a:p>
                  </a:txBody>
                  <a:tcPr marL="9525" marR="9525" marT="9525" marB="0" anchor="ctr"/>
                </a:tc>
                <a:tc>
                  <a:txBody>
                    <a:bodyPr/>
                    <a:lstStyle/>
                    <a:p>
                      <a:pPr algn="ctr" fontAlgn="b"/>
                      <a:r>
                        <a:rPr lang="en-GB" sz="1400" dirty="0" err="1"/>
                        <a:t>EnsembleLGBM</a:t>
                      </a:r>
                      <a:endParaRPr lang="en-GB" sz="1400" dirty="0"/>
                    </a:p>
                  </a:txBody>
                  <a:tcPr marL="9525" marR="9525" marT="9525" marB="0" anchor="ctr"/>
                </a:tc>
                <a:tc>
                  <a:txBody>
                    <a:bodyPr/>
                    <a:lstStyle/>
                    <a:p>
                      <a:pPr algn="ctr" fontAlgn="b"/>
                      <a:r>
                        <a:rPr lang="en-GB" sz="1400" strike="noStrike" dirty="0" err="1"/>
                        <a:t>BalancedDT</a:t>
                      </a:r>
                      <a:endParaRPr lang="en-GB" sz="1400" strike="noStrike" dirty="0"/>
                    </a:p>
                  </a:txBody>
                  <a:tcPr marL="9525" marR="9525" marT="9525" marB="0" anchor="ctr"/>
                </a:tc>
                <a:tc>
                  <a:txBody>
                    <a:bodyPr/>
                    <a:lstStyle/>
                    <a:p>
                      <a:pPr algn="ctr" fontAlgn="b"/>
                      <a:r>
                        <a:rPr lang="en-GB" sz="1400"/>
                        <a:t>BalancedXGB</a:t>
                      </a:r>
                      <a:endParaRPr lang="en-GB" sz="1400" dirty="0"/>
                    </a:p>
                  </a:txBody>
                  <a:tcPr marL="9525" marR="9525" marT="9525" marB="0" anchor="ctr"/>
                </a:tc>
                <a:tc>
                  <a:txBody>
                    <a:bodyPr/>
                    <a:lstStyle/>
                    <a:p>
                      <a:pPr algn="ctr" fontAlgn="b"/>
                      <a:r>
                        <a:rPr lang="en-GB" sz="1400"/>
                        <a:t>BalancedLGBM</a:t>
                      </a:r>
                      <a:endParaRPr lang="en-GB" sz="1400" dirty="0"/>
                    </a:p>
                  </a:txBody>
                  <a:tcPr marL="9525" marR="9525" marT="9525" marB="0" anchor="ctr"/>
                </a:tc>
                <a:tc>
                  <a:txBody>
                    <a:bodyPr/>
                    <a:lstStyle/>
                    <a:p>
                      <a:pPr algn="ctr" fontAlgn="b"/>
                      <a:r>
                        <a:rPr lang="en-GB" sz="1400" dirty="0" err="1"/>
                        <a:t>EnsembleGRAD</a:t>
                      </a:r>
                      <a:endParaRPr lang="en-GB" sz="1400" dirty="0"/>
                    </a:p>
                  </a:txBody>
                  <a:tcPr marL="9525" marR="9525" marT="9525" marB="0" anchor="ctr"/>
                </a:tc>
                <a:extLst>
                  <a:ext uri="{0D108BD9-81ED-4DB2-BD59-A6C34878D82A}">
                    <a16:rowId xmlns:a16="http://schemas.microsoft.com/office/drawing/2014/main" val="2424164366"/>
                  </a:ext>
                </a:extLst>
              </a:tr>
              <a:tr h="288000">
                <a:tc>
                  <a:txBody>
                    <a:bodyPr/>
                    <a:lstStyle/>
                    <a:p>
                      <a:pPr algn="just">
                        <a:lnSpc>
                          <a:spcPct val="115000"/>
                        </a:lnSpc>
                        <a:spcAft>
                          <a:spcPts val="600"/>
                        </a:spcAft>
                      </a:pPr>
                      <a:r>
                        <a:rPr lang="en-GB" sz="1400" dirty="0" err="1"/>
                        <a:t>UtilityScore_mean</a:t>
                      </a:r>
                      <a:endParaRPr lang="en-GB" sz="1400" dirty="0"/>
                    </a:p>
                  </a:txBody>
                  <a:tcPr marL="63305" marR="63305" marT="0" marB="0" anchor="ctr"/>
                </a:tc>
                <a:tc>
                  <a:txBody>
                    <a:bodyPr/>
                    <a:lstStyle/>
                    <a:p>
                      <a:pPr algn="r" fontAlgn="b"/>
                      <a:r>
                        <a:rPr lang="en-GB" sz="1400" dirty="0"/>
                        <a:t>0.2644</a:t>
                      </a:r>
                    </a:p>
                  </a:txBody>
                  <a:tcPr marL="9525" marR="9525" marT="9525" marB="0" anchor="ctr"/>
                </a:tc>
                <a:tc>
                  <a:txBody>
                    <a:bodyPr/>
                    <a:lstStyle/>
                    <a:p>
                      <a:pPr algn="r" fontAlgn="b"/>
                      <a:r>
                        <a:rPr lang="en-GB" sz="1400" b="0" dirty="0"/>
                        <a:t>0.3979</a:t>
                      </a:r>
                    </a:p>
                  </a:txBody>
                  <a:tcPr marL="9525" marR="9525" marT="9525" marB="0" anchor="ctr"/>
                </a:tc>
                <a:tc>
                  <a:txBody>
                    <a:bodyPr/>
                    <a:lstStyle/>
                    <a:p>
                      <a:pPr algn="r" fontAlgn="b"/>
                      <a:r>
                        <a:rPr lang="en-GB" sz="1400" b="1" dirty="0">
                          <a:solidFill>
                            <a:srgbClr val="FF0000"/>
                          </a:solidFill>
                        </a:rPr>
                        <a:t>0.4035</a:t>
                      </a:r>
                    </a:p>
                  </a:txBody>
                  <a:tcPr marL="9525" marR="9525" marT="9525" marB="0" anchor="ctr"/>
                </a:tc>
                <a:tc>
                  <a:txBody>
                    <a:bodyPr/>
                    <a:lstStyle/>
                    <a:p>
                      <a:pPr algn="r" fontAlgn="b"/>
                      <a:r>
                        <a:rPr lang="en-GB" sz="1400" strike="noStrike" dirty="0"/>
                        <a:t>0.2514</a:t>
                      </a:r>
                    </a:p>
                  </a:txBody>
                  <a:tcPr marL="9525" marR="9525" marT="9525" marB="0" anchor="ctr"/>
                </a:tc>
                <a:tc>
                  <a:txBody>
                    <a:bodyPr/>
                    <a:lstStyle/>
                    <a:p>
                      <a:pPr algn="r" fontAlgn="b"/>
                      <a:r>
                        <a:rPr lang="en-GB" sz="1400" b="0" dirty="0"/>
                        <a:t>0.3948</a:t>
                      </a:r>
                    </a:p>
                  </a:txBody>
                  <a:tcPr marL="9525" marR="9525" marT="9525" marB="0" anchor="ctr"/>
                </a:tc>
                <a:tc>
                  <a:txBody>
                    <a:bodyPr/>
                    <a:lstStyle/>
                    <a:p>
                      <a:pPr algn="r" fontAlgn="b"/>
                      <a:r>
                        <a:rPr lang="en-GB" sz="1400" b="1" dirty="0">
                          <a:solidFill>
                            <a:srgbClr val="FF0000"/>
                          </a:solidFill>
                        </a:rPr>
                        <a:t>0.4077</a:t>
                      </a:r>
                    </a:p>
                  </a:txBody>
                  <a:tcPr marL="9525" marR="9525" marT="9525" marB="0" anchor="ctr"/>
                </a:tc>
                <a:tc>
                  <a:txBody>
                    <a:bodyPr/>
                    <a:lstStyle/>
                    <a:p>
                      <a:pPr algn="r" fontAlgn="b"/>
                      <a:r>
                        <a:rPr lang="en-GB" sz="1400" kern="1200" dirty="0">
                          <a:solidFill>
                            <a:schemeClr val="dk1"/>
                          </a:solidFill>
                          <a:latin typeface="+mn-lt"/>
                          <a:ea typeface="+mn-ea"/>
                          <a:cs typeface="+mn-cs"/>
                        </a:rPr>
                        <a:t>0.4026</a:t>
                      </a:r>
                    </a:p>
                  </a:txBody>
                  <a:tcPr marL="9525" marR="9525" marT="9525" marB="0" anchor="ctr"/>
                </a:tc>
                <a:extLst>
                  <a:ext uri="{0D108BD9-81ED-4DB2-BD59-A6C34878D82A}">
                    <a16:rowId xmlns:a16="http://schemas.microsoft.com/office/drawing/2014/main" val="2986901121"/>
                  </a:ext>
                </a:extLst>
              </a:tr>
              <a:tr h="288000">
                <a:tc>
                  <a:txBody>
                    <a:bodyPr/>
                    <a:lstStyle/>
                    <a:p>
                      <a:pPr algn="just">
                        <a:lnSpc>
                          <a:spcPct val="115000"/>
                        </a:lnSpc>
                        <a:spcAft>
                          <a:spcPts val="600"/>
                        </a:spcAft>
                      </a:pPr>
                      <a:r>
                        <a:rPr lang="en-GB" sz="1400" dirty="0" err="1"/>
                        <a:t>UtilityScore_std</a:t>
                      </a:r>
                      <a:endParaRPr lang="en-GB" sz="1400" dirty="0"/>
                    </a:p>
                  </a:txBody>
                  <a:tcPr marL="63305" marR="63305" marT="0" marB="0" anchor="ctr"/>
                </a:tc>
                <a:tc>
                  <a:txBody>
                    <a:bodyPr/>
                    <a:lstStyle/>
                    <a:p>
                      <a:pPr algn="r" fontAlgn="b"/>
                      <a:r>
                        <a:rPr lang="en-GB" sz="1400" dirty="0"/>
                        <a:t>0.008</a:t>
                      </a:r>
                    </a:p>
                  </a:txBody>
                  <a:tcPr marL="9525" marR="9525" marT="9525" marB="0" anchor="ctr"/>
                </a:tc>
                <a:tc>
                  <a:txBody>
                    <a:bodyPr/>
                    <a:lstStyle/>
                    <a:p>
                      <a:pPr algn="r" fontAlgn="b"/>
                      <a:r>
                        <a:rPr lang="en-GB" sz="1400" dirty="0"/>
                        <a:t>0.0185</a:t>
                      </a:r>
                    </a:p>
                  </a:txBody>
                  <a:tcPr marL="9525" marR="9525" marT="9525" marB="0" anchor="ctr"/>
                </a:tc>
                <a:tc>
                  <a:txBody>
                    <a:bodyPr/>
                    <a:lstStyle/>
                    <a:p>
                      <a:pPr algn="r" fontAlgn="b"/>
                      <a:r>
                        <a:rPr lang="en-GB" sz="1400" dirty="0"/>
                        <a:t>0.0208</a:t>
                      </a:r>
                    </a:p>
                  </a:txBody>
                  <a:tcPr marL="9525" marR="9525" marT="9525" marB="0" anchor="ctr"/>
                </a:tc>
                <a:tc>
                  <a:txBody>
                    <a:bodyPr/>
                    <a:lstStyle/>
                    <a:p>
                      <a:pPr algn="r" fontAlgn="b"/>
                      <a:r>
                        <a:rPr lang="en-GB" sz="1400" strike="noStrike" dirty="0"/>
                        <a:t>0.0091</a:t>
                      </a:r>
                    </a:p>
                  </a:txBody>
                  <a:tcPr marL="9525" marR="9525" marT="9525" marB="0" anchor="ctr"/>
                </a:tc>
                <a:tc>
                  <a:txBody>
                    <a:bodyPr/>
                    <a:lstStyle/>
                    <a:p>
                      <a:pPr algn="r" fontAlgn="b"/>
                      <a:r>
                        <a:rPr lang="en-GB" sz="1400" dirty="0"/>
                        <a:t>0.0215</a:t>
                      </a:r>
                    </a:p>
                  </a:txBody>
                  <a:tcPr marL="9525" marR="9525" marT="9525" marB="0" anchor="ctr"/>
                </a:tc>
                <a:tc>
                  <a:txBody>
                    <a:bodyPr/>
                    <a:lstStyle/>
                    <a:p>
                      <a:pPr algn="r" fontAlgn="b"/>
                      <a:r>
                        <a:rPr lang="en-GB" sz="1400" dirty="0"/>
                        <a:t>0.0202</a:t>
                      </a:r>
                    </a:p>
                  </a:txBody>
                  <a:tcPr marL="9525" marR="9525" marT="9525" marB="0" anchor="ctr"/>
                </a:tc>
                <a:tc>
                  <a:txBody>
                    <a:bodyPr/>
                    <a:lstStyle/>
                    <a:p>
                      <a:pPr algn="r" fontAlgn="b"/>
                      <a:r>
                        <a:rPr lang="en-GB" sz="1400" dirty="0"/>
                        <a:t>0.0225</a:t>
                      </a:r>
                    </a:p>
                  </a:txBody>
                  <a:tcPr marL="9525" marR="9525" marT="9525" marB="0" anchor="ctr"/>
                </a:tc>
                <a:extLst>
                  <a:ext uri="{0D108BD9-81ED-4DB2-BD59-A6C34878D82A}">
                    <a16:rowId xmlns:a16="http://schemas.microsoft.com/office/drawing/2014/main" val="2296267716"/>
                  </a:ext>
                </a:extLst>
              </a:tr>
            </a:tbl>
          </a:graphicData>
        </a:graphic>
      </p:graphicFrame>
    </p:spTree>
    <p:extLst>
      <p:ext uri="{BB962C8B-B14F-4D97-AF65-F5344CB8AC3E}">
        <p14:creationId xmlns:p14="http://schemas.microsoft.com/office/powerpoint/2010/main" val="2248010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015FC-E42F-4FCE-9A21-1AAAAFFD0662}"/>
              </a:ext>
            </a:extLst>
          </p:cNvPr>
          <p:cNvSpPr>
            <a:spLocks noGrp="1"/>
          </p:cNvSpPr>
          <p:nvPr>
            <p:ph idx="1"/>
          </p:nvPr>
        </p:nvSpPr>
        <p:spPr>
          <a:xfrm>
            <a:off x="489409" y="1519929"/>
            <a:ext cx="11041200" cy="4464000"/>
          </a:xfrm>
        </p:spPr>
        <p:txBody>
          <a:bodyPr>
            <a:normAutofit/>
          </a:bodyPr>
          <a:lstStyle/>
          <a:p>
            <a:pPr>
              <a:lnSpc>
                <a:spcPct val="114000"/>
              </a:lnSpc>
            </a:pPr>
            <a:r>
              <a:rPr lang="en-US" dirty="0"/>
              <a:t>Balancing</a:t>
            </a:r>
          </a:p>
          <a:p>
            <a:pPr>
              <a:lnSpc>
                <a:spcPct val="114000"/>
              </a:lnSpc>
            </a:pPr>
            <a:endParaRPr lang="en-US" dirty="0"/>
          </a:p>
          <a:p>
            <a:pPr>
              <a:lnSpc>
                <a:spcPct val="114000"/>
              </a:lnSpc>
            </a:pPr>
            <a:endParaRPr lang="nl-BE" dirty="0"/>
          </a:p>
          <a:p>
            <a:pPr>
              <a:lnSpc>
                <a:spcPct val="114000"/>
              </a:lnSpc>
            </a:pPr>
            <a:endParaRPr lang="nl-BE" dirty="0"/>
          </a:p>
          <a:p>
            <a:pPr>
              <a:lnSpc>
                <a:spcPct val="114000"/>
              </a:lnSpc>
            </a:pPr>
            <a:r>
              <a:rPr lang="nl-BE" dirty="0"/>
              <a:t>Ensemble </a:t>
            </a:r>
            <a:r>
              <a:rPr lang="en-US" dirty="0"/>
              <a:t>classifier</a:t>
            </a:r>
          </a:p>
          <a:p>
            <a:pPr>
              <a:lnSpc>
                <a:spcPct val="114000"/>
              </a:lnSpc>
            </a:pPr>
            <a:endParaRPr lang="en-US" dirty="0"/>
          </a:p>
          <a:p>
            <a:pPr lvl="1">
              <a:lnSpc>
                <a:spcPct val="114000"/>
              </a:lnSpc>
            </a:pPr>
            <a:endParaRPr lang="en-US" dirty="0"/>
          </a:p>
        </p:txBody>
      </p:sp>
      <p:sp>
        <p:nvSpPr>
          <p:cNvPr id="3" name="Slide Number Placeholder 2">
            <a:extLst>
              <a:ext uri="{FF2B5EF4-FFF2-40B4-BE49-F238E27FC236}">
                <a16:creationId xmlns:a16="http://schemas.microsoft.com/office/drawing/2014/main" id="{22CDC175-6DD8-43C2-9D1C-C09E7478D31E}"/>
              </a:ext>
            </a:extLst>
          </p:cNvPr>
          <p:cNvSpPr>
            <a:spLocks noGrp="1"/>
          </p:cNvSpPr>
          <p:nvPr>
            <p:ph type="sldNum" sz="quarter" idx="12"/>
          </p:nvPr>
        </p:nvSpPr>
        <p:spPr/>
        <p:txBody>
          <a:bodyPr/>
          <a:lstStyle/>
          <a:p>
            <a:fld id="{0A297500-7527-634B-90F4-69D0994C32B4}" type="slidenum">
              <a:rPr lang="en-US" smtClean="0"/>
              <a:t>45</a:t>
            </a:fld>
            <a:endParaRPr lang="en-US" dirty="0"/>
          </a:p>
        </p:txBody>
      </p:sp>
      <p:sp>
        <p:nvSpPr>
          <p:cNvPr id="4" name="Title 3">
            <a:extLst>
              <a:ext uri="{FF2B5EF4-FFF2-40B4-BE49-F238E27FC236}">
                <a16:creationId xmlns:a16="http://schemas.microsoft.com/office/drawing/2014/main" id="{20B8E821-45F1-46D9-AA6D-255E547C3507}"/>
              </a:ext>
            </a:extLst>
          </p:cNvPr>
          <p:cNvSpPr>
            <a:spLocks noGrp="1"/>
          </p:cNvSpPr>
          <p:nvPr>
            <p:ph type="title"/>
          </p:nvPr>
        </p:nvSpPr>
        <p:spPr/>
        <p:txBody>
          <a:bodyPr/>
          <a:lstStyle/>
          <a:p>
            <a:r>
              <a:rPr lang="en-US" dirty="0"/>
              <a:t>Conclusion improved </a:t>
            </a:r>
            <a:r>
              <a:rPr lang="en-US"/>
              <a:t>utility </a:t>
            </a:r>
            <a:r>
              <a:rPr lang="en-US" dirty="0"/>
              <a:t>score</a:t>
            </a:r>
          </a:p>
        </p:txBody>
      </p:sp>
      <p:graphicFrame>
        <p:nvGraphicFramePr>
          <p:cNvPr id="5" name="Table 5">
            <a:extLst>
              <a:ext uri="{FF2B5EF4-FFF2-40B4-BE49-F238E27FC236}">
                <a16:creationId xmlns:a16="http://schemas.microsoft.com/office/drawing/2014/main" id="{E0818F08-8510-4093-A0CF-1112FFAF1E90}"/>
              </a:ext>
            </a:extLst>
          </p:cNvPr>
          <p:cNvGraphicFramePr>
            <a:graphicFrameLocks noGrp="1"/>
          </p:cNvGraphicFramePr>
          <p:nvPr>
            <p:extLst>
              <p:ext uri="{D42A27DB-BD31-4B8C-83A1-F6EECF244321}">
                <p14:modId xmlns:p14="http://schemas.microsoft.com/office/powerpoint/2010/main" val="3690409300"/>
              </p:ext>
            </p:extLst>
          </p:nvPr>
        </p:nvGraphicFramePr>
        <p:xfrm>
          <a:off x="1224000" y="4399316"/>
          <a:ext cx="4608660" cy="1478280"/>
        </p:xfrm>
        <a:graphic>
          <a:graphicData uri="http://schemas.openxmlformats.org/drawingml/2006/table">
            <a:tbl>
              <a:tblPr firstRow="1" bandRow="1">
                <a:tableStyleId>{5C22544A-7EE6-4342-B048-85BDC9FD1C3A}</a:tableStyleId>
              </a:tblPr>
              <a:tblGrid>
                <a:gridCol w="1122680">
                  <a:extLst>
                    <a:ext uri="{9D8B030D-6E8A-4147-A177-3AD203B41FA5}">
                      <a16:colId xmlns:a16="http://schemas.microsoft.com/office/drawing/2014/main" val="585272705"/>
                    </a:ext>
                  </a:extLst>
                </a:gridCol>
                <a:gridCol w="1109980">
                  <a:extLst>
                    <a:ext uri="{9D8B030D-6E8A-4147-A177-3AD203B41FA5}">
                      <a16:colId xmlns:a16="http://schemas.microsoft.com/office/drawing/2014/main" val="2326973016"/>
                    </a:ext>
                  </a:extLst>
                </a:gridCol>
                <a:gridCol w="2376000">
                  <a:extLst>
                    <a:ext uri="{9D8B030D-6E8A-4147-A177-3AD203B41FA5}">
                      <a16:colId xmlns:a16="http://schemas.microsoft.com/office/drawing/2014/main" val="2933615800"/>
                    </a:ext>
                  </a:extLst>
                </a:gridCol>
              </a:tblGrid>
              <a:tr h="360000">
                <a:tc>
                  <a:txBody>
                    <a:bodyPr/>
                    <a:lstStyle/>
                    <a:p>
                      <a:endParaRPr lang="en-GB" dirty="0"/>
                    </a:p>
                  </a:txBody>
                  <a:tcPr/>
                </a:tc>
                <a:tc>
                  <a:txBody>
                    <a:bodyPr/>
                    <a:lstStyle/>
                    <a:p>
                      <a:r>
                        <a:rPr lang="en-US" dirty="0"/>
                        <a:t>Original</a:t>
                      </a:r>
                      <a:endParaRPr lang="en-GB" dirty="0"/>
                    </a:p>
                  </a:txBody>
                  <a:tcPr/>
                </a:tc>
                <a:tc>
                  <a:txBody>
                    <a:bodyPr/>
                    <a:lstStyle/>
                    <a:p>
                      <a:r>
                        <a:rPr lang="nl-BE" dirty="0"/>
                        <a:t>Ensemble </a:t>
                      </a:r>
                      <a:r>
                        <a:rPr lang="nl-BE" dirty="0" err="1"/>
                        <a:t>Classifier</a:t>
                      </a:r>
                      <a:endParaRPr lang="en-GB" dirty="0"/>
                    </a:p>
                  </a:txBody>
                  <a:tcPr/>
                </a:tc>
                <a:extLst>
                  <a:ext uri="{0D108BD9-81ED-4DB2-BD59-A6C34878D82A}">
                    <a16:rowId xmlns:a16="http://schemas.microsoft.com/office/drawing/2014/main" val="56433096"/>
                  </a:ext>
                </a:extLst>
              </a:tr>
              <a:tr h="370840">
                <a:tc>
                  <a:txBody>
                    <a:bodyPr/>
                    <a:lstStyle/>
                    <a:p>
                      <a:r>
                        <a:rPr lang="nl-BE" dirty="0" err="1"/>
                        <a:t>Set_A</a:t>
                      </a:r>
                      <a:endParaRPr lang="en-GB" dirty="0"/>
                    </a:p>
                  </a:txBody>
                  <a:tcPr anchor="ctr"/>
                </a:tc>
                <a:tc>
                  <a:txBody>
                    <a:bodyPr/>
                    <a:lstStyle/>
                    <a:p>
                      <a:pPr algn="ctr"/>
                      <a:r>
                        <a:rPr lang="en-US" dirty="0"/>
                        <a:t>0.105</a:t>
                      </a:r>
                      <a:endParaRPr lang="en-GB" dirty="0"/>
                    </a:p>
                  </a:txBody>
                  <a:tcPr anchor="ctr"/>
                </a:tc>
                <a:tc>
                  <a:txBody>
                    <a:bodyPr/>
                    <a:lstStyle/>
                    <a:p>
                      <a:pPr algn="ctr"/>
                      <a:r>
                        <a:rPr lang="en-US" dirty="0"/>
                        <a:t>0.380</a:t>
                      </a:r>
                      <a:endParaRPr lang="en-GB" dirty="0"/>
                    </a:p>
                  </a:txBody>
                  <a:tcPr anchor="ctr"/>
                </a:tc>
                <a:extLst>
                  <a:ext uri="{0D108BD9-81ED-4DB2-BD59-A6C34878D82A}">
                    <a16:rowId xmlns:a16="http://schemas.microsoft.com/office/drawing/2014/main" val="1701253042"/>
                  </a:ext>
                </a:extLst>
              </a:tr>
              <a:tr h="370840">
                <a:tc>
                  <a:txBody>
                    <a:bodyPr/>
                    <a:lstStyle/>
                    <a:p>
                      <a:r>
                        <a:rPr lang="nl-BE" dirty="0" err="1"/>
                        <a:t>Set_B</a:t>
                      </a:r>
                      <a:endParaRPr lang="en-GB" dirty="0"/>
                    </a:p>
                  </a:txBody>
                  <a:tcPr anchor="ctr"/>
                </a:tc>
                <a:tc>
                  <a:txBody>
                    <a:bodyPr/>
                    <a:lstStyle/>
                    <a:p>
                      <a:pPr algn="ctr"/>
                      <a:r>
                        <a:rPr lang="nl-BE" dirty="0"/>
                        <a:t>0.063</a:t>
                      </a:r>
                      <a:endParaRPr lang="en-GB" dirty="0"/>
                    </a:p>
                  </a:txBody>
                  <a:tcPr anchor="ctr"/>
                </a:tc>
                <a:tc>
                  <a:txBody>
                    <a:bodyPr/>
                    <a:lstStyle/>
                    <a:p>
                      <a:pPr algn="ctr"/>
                      <a:r>
                        <a:rPr lang="nl-BE" dirty="0"/>
                        <a:t>0.282</a:t>
                      </a:r>
                      <a:endParaRPr lang="en-GB" dirty="0"/>
                    </a:p>
                  </a:txBody>
                  <a:tcPr anchor="ctr"/>
                </a:tc>
                <a:extLst>
                  <a:ext uri="{0D108BD9-81ED-4DB2-BD59-A6C34878D82A}">
                    <a16:rowId xmlns:a16="http://schemas.microsoft.com/office/drawing/2014/main" val="509805163"/>
                  </a:ext>
                </a:extLst>
              </a:tr>
              <a:tr h="370840">
                <a:tc>
                  <a:txBody>
                    <a:bodyPr/>
                    <a:lstStyle/>
                    <a:p>
                      <a:r>
                        <a:rPr lang="nl-BE" dirty="0"/>
                        <a:t>Full data</a:t>
                      </a:r>
                      <a:endParaRPr lang="en-GB"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0.127</a:t>
                      </a:r>
                      <a:endParaRPr lang="en-GB" dirty="0"/>
                    </a:p>
                  </a:txBody>
                  <a:tcPr anchor="ctr"/>
                </a:tc>
                <a:tc>
                  <a:txBody>
                    <a:bodyPr/>
                    <a:lstStyle/>
                    <a:p>
                      <a:pPr algn="ctr"/>
                      <a:r>
                        <a:rPr lang="nl-BE" dirty="0"/>
                        <a:t>0.403</a:t>
                      </a:r>
                      <a:endParaRPr lang="en-GB" dirty="0"/>
                    </a:p>
                  </a:txBody>
                  <a:tcPr anchor="ctr"/>
                </a:tc>
                <a:extLst>
                  <a:ext uri="{0D108BD9-81ED-4DB2-BD59-A6C34878D82A}">
                    <a16:rowId xmlns:a16="http://schemas.microsoft.com/office/drawing/2014/main" val="649580752"/>
                  </a:ext>
                </a:extLst>
              </a:tr>
            </a:tbl>
          </a:graphicData>
        </a:graphic>
      </p:graphicFrame>
      <p:graphicFrame>
        <p:nvGraphicFramePr>
          <p:cNvPr id="6" name="Table 5">
            <a:extLst>
              <a:ext uri="{FF2B5EF4-FFF2-40B4-BE49-F238E27FC236}">
                <a16:creationId xmlns:a16="http://schemas.microsoft.com/office/drawing/2014/main" id="{510D0944-BA1B-4AF3-A18E-71C2C0FCDAB8}"/>
              </a:ext>
            </a:extLst>
          </p:cNvPr>
          <p:cNvGraphicFramePr>
            <a:graphicFrameLocks noGrp="1"/>
          </p:cNvGraphicFramePr>
          <p:nvPr>
            <p:extLst>
              <p:ext uri="{D42A27DB-BD31-4B8C-83A1-F6EECF244321}">
                <p14:modId xmlns:p14="http://schemas.microsoft.com/office/powerpoint/2010/main" val="3966346581"/>
              </p:ext>
            </p:extLst>
          </p:nvPr>
        </p:nvGraphicFramePr>
        <p:xfrm>
          <a:off x="1224000" y="2197179"/>
          <a:ext cx="3672660" cy="1112520"/>
        </p:xfrm>
        <a:graphic>
          <a:graphicData uri="http://schemas.openxmlformats.org/drawingml/2006/table">
            <a:tbl>
              <a:tblPr firstRow="1" bandRow="1">
                <a:tableStyleId>{5C22544A-7EE6-4342-B048-85BDC9FD1C3A}</a:tableStyleId>
              </a:tblPr>
              <a:tblGrid>
                <a:gridCol w="1122680">
                  <a:extLst>
                    <a:ext uri="{9D8B030D-6E8A-4147-A177-3AD203B41FA5}">
                      <a16:colId xmlns:a16="http://schemas.microsoft.com/office/drawing/2014/main" val="585272705"/>
                    </a:ext>
                  </a:extLst>
                </a:gridCol>
                <a:gridCol w="1109980">
                  <a:extLst>
                    <a:ext uri="{9D8B030D-6E8A-4147-A177-3AD203B41FA5}">
                      <a16:colId xmlns:a16="http://schemas.microsoft.com/office/drawing/2014/main" val="2326973016"/>
                    </a:ext>
                  </a:extLst>
                </a:gridCol>
                <a:gridCol w="1440000">
                  <a:extLst>
                    <a:ext uri="{9D8B030D-6E8A-4147-A177-3AD203B41FA5}">
                      <a16:colId xmlns:a16="http://schemas.microsoft.com/office/drawing/2014/main" val="2933615800"/>
                    </a:ext>
                  </a:extLst>
                </a:gridCol>
              </a:tblGrid>
              <a:tr h="370840">
                <a:tc>
                  <a:txBody>
                    <a:bodyPr/>
                    <a:lstStyle/>
                    <a:p>
                      <a:endParaRPr lang="en-GB"/>
                    </a:p>
                  </a:txBody>
                  <a:tcPr/>
                </a:tc>
                <a:tc>
                  <a:txBody>
                    <a:bodyPr/>
                    <a:lstStyle/>
                    <a:p>
                      <a:pPr algn="ctr"/>
                      <a:r>
                        <a:rPr lang="en-US" dirty="0"/>
                        <a:t>Original</a:t>
                      </a:r>
                      <a:endParaRPr lang="en-GB" dirty="0"/>
                    </a:p>
                  </a:txBody>
                  <a:tcPr anchor="ctr"/>
                </a:tc>
                <a:tc>
                  <a:txBody>
                    <a:bodyPr/>
                    <a:lstStyle/>
                    <a:p>
                      <a:pPr algn="ctr"/>
                      <a:r>
                        <a:rPr lang="nl-BE" dirty="0" err="1"/>
                        <a:t>Balancing</a:t>
                      </a:r>
                      <a:endParaRPr lang="en-GB" dirty="0"/>
                    </a:p>
                  </a:txBody>
                  <a:tcPr anchor="ctr"/>
                </a:tc>
                <a:extLst>
                  <a:ext uri="{0D108BD9-81ED-4DB2-BD59-A6C34878D82A}">
                    <a16:rowId xmlns:a16="http://schemas.microsoft.com/office/drawing/2014/main" val="56433096"/>
                  </a:ext>
                </a:extLst>
              </a:tr>
              <a:tr h="370840">
                <a:tc>
                  <a:txBody>
                    <a:bodyPr/>
                    <a:lstStyle/>
                    <a:p>
                      <a:r>
                        <a:rPr lang="nl-BE" dirty="0" err="1"/>
                        <a:t>Set_A</a:t>
                      </a:r>
                      <a:endParaRPr lang="en-GB" dirty="0"/>
                    </a:p>
                  </a:txBody>
                  <a:tcPr anchor="ctr"/>
                </a:tc>
                <a:tc>
                  <a:txBody>
                    <a:bodyPr/>
                    <a:lstStyle/>
                    <a:p>
                      <a:pPr algn="ctr"/>
                      <a:r>
                        <a:rPr lang="en-US" dirty="0"/>
                        <a:t>0.105</a:t>
                      </a:r>
                      <a:endParaRPr lang="en-GB" dirty="0"/>
                    </a:p>
                  </a:txBody>
                  <a:tcPr anchor="ctr"/>
                </a:tc>
                <a:tc>
                  <a:txBody>
                    <a:bodyPr/>
                    <a:lstStyle/>
                    <a:p>
                      <a:pPr algn="ctr"/>
                      <a:r>
                        <a:rPr lang="en-US" dirty="0"/>
                        <a:t>0.360</a:t>
                      </a:r>
                      <a:endParaRPr lang="en-GB" dirty="0"/>
                    </a:p>
                  </a:txBody>
                  <a:tcPr anchor="ctr"/>
                </a:tc>
                <a:extLst>
                  <a:ext uri="{0D108BD9-81ED-4DB2-BD59-A6C34878D82A}">
                    <a16:rowId xmlns:a16="http://schemas.microsoft.com/office/drawing/2014/main" val="1701253042"/>
                  </a:ext>
                </a:extLst>
              </a:tr>
              <a:tr h="370840">
                <a:tc>
                  <a:txBody>
                    <a:bodyPr/>
                    <a:lstStyle/>
                    <a:p>
                      <a:r>
                        <a:rPr lang="nl-BE" dirty="0" err="1"/>
                        <a:t>Set_B</a:t>
                      </a:r>
                      <a:endParaRPr lang="en-GB" dirty="0"/>
                    </a:p>
                  </a:txBody>
                  <a:tcPr anchor="ctr"/>
                </a:tc>
                <a:tc>
                  <a:txBody>
                    <a:bodyPr/>
                    <a:lstStyle/>
                    <a:p>
                      <a:pPr algn="ctr"/>
                      <a:r>
                        <a:rPr lang="nl-BE" dirty="0"/>
                        <a:t>0.063</a:t>
                      </a:r>
                      <a:endParaRPr lang="en-GB" dirty="0"/>
                    </a:p>
                  </a:txBody>
                  <a:tcPr anchor="ctr"/>
                </a:tc>
                <a:tc>
                  <a:txBody>
                    <a:bodyPr/>
                    <a:lstStyle/>
                    <a:p>
                      <a:pPr algn="ctr"/>
                      <a:r>
                        <a:rPr lang="nl-BE" dirty="0"/>
                        <a:t>0.140</a:t>
                      </a:r>
                      <a:endParaRPr lang="en-GB" dirty="0"/>
                    </a:p>
                  </a:txBody>
                  <a:tcPr anchor="ctr"/>
                </a:tc>
                <a:extLst>
                  <a:ext uri="{0D108BD9-81ED-4DB2-BD59-A6C34878D82A}">
                    <a16:rowId xmlns:a16="http://schemas.microsoft.com/office/drawing/2014/main" val="649580752"/>
                  </a:ext>
                </a:extLst>
              </a:tr>
            </a:tbl>
          </a:graphicData>
        </a:graphic>
      </p:graphicFrame>
    </p:spTree>
    <p:extLst>
      <p:ext uri="{BB962C8B-B14F-4D97-AF65-F5344CB8AC3E}">
        <p14:creationId xmlns:p14="http://schemas.microsoft.com/office/powerpoint/2010/main" val="3268816782"/>
      </p:ext>
    </p:extLst>
  </p:cSld>
  <p:clrMapOvr>
    <a:masterClrMapping/>
  </p:clrMapOvr>
  <mc:AlternateContent xmlns:mc="http://schemas.openxmlformats.org/markup-compatibility/2006" xmlns:p14="http://schemas.microsoft.com/office/powerpoint/2010/main">
    <mc:Choice Requires="p14">
      <p:transition spd="slow" p14:dur="2000" advTm="120303"/>
    </mc:Choice>
    <mc:Fallback xmlns="">
      <p:transition spd="slow" advTm="12030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F2F53E-3F43-4D74-AD2B-205B2E6FEA82}"/>
              </a:ext>
            </a:extLst>
          </p:cNvPr>
          <p:cNvSpPr>
            <a:spLocks noGrp="1"/>
          </p:cNvSpPr>
          <p:nvPr>
            <p:ph type="title"/>
          </p:nvPr>
        </p:nvSpPr>
        <p:spPr/>
        <p:txBody>
          <a:bodyPr/>
          <a:lstStyle/>
          <a:p>
            <a:r>
              <a:rPr lang="nl-BE" dirty="0"/>
              <a:t>Any question?</a:t>
            </a:r>
            <a:endParaRPr lang="en-GB" dirty="0"/>
          </a:p>
        </p:txBody>
      </p:sp>
      <p:sp>
        <p:nvSpPr>
          <p:cNvPr id="3" name="Slide Number Placeholder 2">
            <a:extLst>
              <a:ext uri="{FF2B5EF4-FFF2-40B4-BE49-F238E27FC236}">
                <a16:creationId xmlns:a16="http://schemas.microsoft.com/office/drawing/2014/main" id="{6F881552-4816-43A2-A953-7A35A0970882}"/>
              </a:ext>
            </a:extLst>
          </p:cNvPr>
          <p:cNvSpPr>
            <a:spLocks noGrp="1"/>
          </p:cNvSpPr>
          <p:nvPr>
            <p:ph type="sldNum" sz="quarter" idx="12"/>
          </p:nvPr>
        </p:nvSpPr>
        <p:spPr/>
        <p:txBody>
          <a:bodyPr/>
          <a:lstStyle/>
          <a:p>
            <a:fld id="{0A297500-7527-634B-90F4-69D0994C32B4}" type="slidenum">
              <a:rPr lang="nl-NL" smtClean="0"/>
              <a:t>46</a:t>
            </a:fld>
            <a:endParaRPr lang="nl-NL" dirty="0"/>
          </a:p>
        </p:txBody>
      </p:sp>
    </p:spTree>
    <p:extLst>
      <p:ext uri="{BB962C8B-B14F-4D97-AF65-F5344CB8AC3E}">
        <p14:creationId xmlns:p14="http://schemas.microsoft.com/office/powerpoint/2010/main" val="1917883260"/>
      </p:ext>
    </p:extLst>
  </p:cSld>
  <p:clrMapOvr>
    <a:masterClrMapping/>
  </p:clrMapOvr>
  <mc:AlternateContent xmlns:mc="http://schemas.openxmlformats.org/markup-compatibility/2006" xmlns:p14="http://schemas.microsoft.com/office/powerpoint/2010/main">
    <mc:Choice Requires="p14">
      <p:transition spd="slow" p14:dur="2000" advTm="9767"/>
    </mc:Choice>
    <mc:Fallback xmlns="">
      <p:transition spd="slow" advTm="9767"/>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015FC-E42F-4FCE-9A21-1AAAAFFD0662}"/>
              </a:ext>
            </a:extLst>
          </p:cNvPr>
          <p:cNvSpPr>
            <a:spLocks noGrp="1"/>
          </p:cNvSpPr>
          <p:nvPr>
            <p:ph idx="1"/>
          </p:nvPr>
        </p:nvSpPr>
        <p:spPr/>
        <p:txBody>
          <a:bodyPr>
            <a:normAutofit/>
          </a:bodyPr>
          <a:lstStyle/>
          <a:p>
            <a:pPr>
              <a:lnSpc>
                <a:spcPct val="114000"/>
              </a:lnSpc>
            </a:pPr>
            <a:r>
              <a:rPr lang="en-US" dirty="0"/>
              <a:t>10-fold Cross validation</a:t>
            </a:r>
          </a:p>
          <a:p>
            <a:pPr marL="0" indent="0">
              <a:lnSpc>
                <a:spcPct val="107000"/>
              </a:lnSpc>
              <a:spcAft>
                <a:spcPts val="800"/>
              </a:spcAft>
              <a:buNone/>
            </a:pP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lvl="1">
              <a:lnSpc>
                <a:spcPct val="114000"/>
              </a:lnSpc>
            </a:pPr>
            <a:endParaRPr lang="en-US" dirty="0"/>
          </a:p>
          <a:p>
            <a:pPr marL="0" indent="0">
              <a:lnSpc>
                <a:spcPct val="114000"/>
              </a:lnSpc>
              <a:buNone/>
            </a:pPr>
            <a:endParaRPr lang="en-US" dirty="0"/>
          </a:p>
        </p:txBody>
      </p:sp>
      <p:sp>
        <p:nvSpPr>
          <p:cNvPr id="3" name="Slide Number Placeholder 2">
            <a:extLst>
              <a:ext uri="{FF2B5EF4-FFF2-40B4-BE49-F238E27FC236}">
                <a16:creationId xmlns:a16="http://schemas.microsoft.com/office/drawing/2014/main" id="{22CDC175-6DD8-43C2-9D1C-C09E7478D31E}"/>
              </a:ext>
            </a:extLst>
          </p:cNvPr>
          <p:cNvSpPr>
            <a:spLocks noGrp="1"/>
          </p:cNvSpPr>
          <p:nvPr>
            <p:ph type="sldNum" sz="quarter" idx="12"/>
          </p:nvPr>
        </p:nvSpPr>
        <p:spPr/>
        <p:txBody>
          <a:bodyPr/>
          <a:lstStyle/>
          <a:p>
            <a:fld id="{0A297500-7527-634B-90F4-69D0994C32B4}" type="slidenum">
              <a:rPr lang="en-US" smtClean="0"/>
              <a:t>47</a:t>
            </a:fld>
            <a:endParaRPr lang="en-US" dirty="0"/>
          </a:p>
        </p:txBody>
      </p:sp>
      <p:sp>
        <p:nvSpPr>
          <p:cNvPr id="4" name="Title 3">
            <a:extLst>
              <a:ext uri="{FF2B5EF4-FFF2-40B4-BE49-F238E27FC236}">
                <a16:creationId xmlns:a16="http://schemas.microsoft.com/office/drawing/2014/main" id="{20B8E821-45F1-46D9-AA6D-255E547C3507}"/>
              </a:ext>
            </a:extLst>
          </p:cNvPr>
          <p:cNvSpPr>
            <a:spLocks noGrp="1"/>
          </p:cNvSpPr>
          <p:nvPr>
            <p:ph type="title"/>
          </p:nvPr>
        </p:nvSpPr>
        <p:spPr/>
        <p:txBody>
          <a:bodyPr>
            <a:normAutofit/>
          </a:bodyPr>
          <a:lstStyle/>
          <a:p>
            <a:r>
              <a:rPr lang="en-US" dirty="0"/>
              <a:t>Already realized</a:t>
            </a:r>
          </a:p>
        </p:txBody>
      </p:sp>
      <p:pic>
        <p:nvPicPr>
          <p:cNvPr id="4100" name="Picture 4">
            <a:extLst>
              <a:ext uri="{FF2B5EF4-FFF2-40B4-BE49-F238E27FC236}">
                <a16:creationId xmlns:a16="http://schemas.microsoft.com/office/drawing/2014/main" id="{B28C6458-7657-4A31-A39D-03F018FE9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0" y="2304000"/>
            <a:ext cx="6121394" cy="3852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584332F-D2A0-4CDC-A7C9-83EFB4A32A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0000" y="2304000"/>
            <a:ext cx="6031814" cy="385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088053"/>
      </p:ext>
    </p:extLst>
  </p:cSld>
  <p:clrMapOvr>
    <a:masterClrMapping/>
  </p:clrMapOvr>
  <mc:AlternateContent xmlns:mc="http://schemas.openxmlformats.org/markup-compatibility/2006" xmlns:p14="http://schemas.microsoft.com/office/powerpoint/2010/main">
    <mc:Choice Requires="p14">
      <p:transition spd="slow" p14:dur="2000" advTm="28955"/>
    </mc:Choice>
    <mc:Fallback xmlns="">
      <p:transition spd="slow" advTm="28955"/>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015FC-E42F-4FCE-9A21-1AAAAFFD0662}"/>
              </a:ext>
            </a:extLst>
          </p:cNvPr>
          <p:cNvSpPr>
            <a:spLocks noGrp="1"/>
          </p:cNvSpPr>
          <p:nvPr>
            <p:ph idx="1"/>
          </p:nvPr>
        </p:nvSpPr>
        <p:spPr/>
        <p:txBody>
          <a:bodyPr>
            <a:normAutofit/>
          </a:bodyPr>
          <a:lstStyle/>
          <a:p>
            <a:pPr marL="0" indent="0">
              <a:lnSpc>
                <a:spcPct val="114000"/>
              </a:lnSpc>
              <a:buNone/>
            </a:pPr>
            <a:r>
              <a:rPr lang="en-GB" dirty="0"/>
              <a:t>The Utility Score metric was defined such that a positive utility score could be achieved by making a correct sepsis prediction up to 6 hours before </a:t>
            </a:r>
            <a:r>
              <a:rPr lang="en-GB" dirty="0" err="1"/>
              <a:t>t</a:t>
            </a:r>
            <a:r>
              <a:rPr lang="en-GB" baseline="-25000" dirty="0" err="1"/>
              <a:t>optimal</a:t>
            </a:r>
            <a:r>
              <a:rPr lang="en-GB" dirty="0"/>
              <a:t> and about 12 hours before </a:t>
            </a:r>
            <a:r>
              <a:rPr lang="en-GB" dirty="0" err="1"/>
              <a:t>t</a:t>
            </a:r>
            <a:r>
              <a:rPr lang="en-GB" baseline="-25000" dirty="0" err="1"/>
              <a:t>sepsis</a:t>
            </a:r>
            <a:r>
              <a:rPr lang="en-GB" dirty="0"/>
              <a:t>. Since we used a non-sequential model and our window size was relatively small, we decided to shift the Sepsis Labels further back to encourage even earlier predictions. That is for Sepsis patients, SepsisLabel = 1 if t &gt;</a:t>
            </a:r>
            <a:r>
              <a:rPr lang="en-GB" dirty="0" err="1"/>
              <a:t>t</a:t>
            </a:r>
            <a:r>
              <a:rPr lang="en-GB" baseline="-25000" dirty="0" err="1"/>
              <a:t>sepsis</a:t>
            </a:r>
            <a:r>
              <a:rPr lang="en-GB" dirty="0"/>
              <a:t> - (6+k) and SepsisLabel= 0 if t &lt; </a:t>
            </a:r>
            <a:r>
              <a:rPr lang="en-GB" dirty="0" err="1"/>
              <a:t>t</a:t>
            </a:r>
            <a:r>
              <a:rPr lang="en-GB" baseline="-25000" dirty="0" err="1"/>
              <a:t>sepsis</a:t>
            </a:r>
            <a:r>
              <a:rPr lang="en-GB" dirty="0"/>
              <a:t> - (6 + k). We experimented with several values of k and found that k = 3 resulted in the maximum Utility Score on our local testing set.</a:t>
            </a:r>
            <a:endParaRPr lang="en-US" dirty="0"/>
          </a:p>
        </p:txBody>
      </p:sp>
      <p:sp>
        <p:nvSpPr>
          <p:cNvPr id="3" name="Slide Number Placeholder 2">
            <a:extLst>
              <a:ext uri="{FF2B5EF4-FFF2-40B4-BE49-F238E27FC236}">
                <a16:creationId xmlns:a16="http://schemas.microsoft.com/office/drawing/2014/main" id="{22CDC175-6DD8-43C2-9D1C-C09E7478D31E}"/>
              </a:ext>
            </a:extLst>
          </p:cNvPr>
          <p:cNvSpPr>
            <a:spLocks noGrp="1"/>
          </p:cNvSpPr>
          <p:nvPr>
            <p:ph type="sldNum" sz="quarter" idx="12"/>
          </p:nvPr>
        </p:nvSpPr>
        <p:spPr/>
        <p:txBody>
          <a:bodyPr/>
          <a:lstStyle/>
          <a:p>
            <a:fld id="{0A297500-7527-634B-90F4-69D0994C32B4}" type="slidenum">
              <a:rPr lang="en-US" smtClean="0"/>
              <a:t>48</a:t>
            </a:fld>
            <a:endParaRPr lang="en-US" dirty="0"/>
          </a:p>
        </p:txBody>
      </p:sp>
      <p:sp>
        <p:nvSpPr>
          <p:cNvPr id="4" name="Title 3">
            <a:extLst>
              <a:ext uri="{FF2B5EF4-FFF2-40B4-BE49-F238E27FC236}">
                <a16:creationId xmlns:a16="http://schemas.microsoft.com/office/drawing/2014/main" id="{20B8E821-45F1-46D9-AA6D-255E547C3507}"/>
              </a:ext>
            </a:extLst>
          </p:cNvPr>
          <p:cNvSpPr>
            <a:spLocks noGrp="1"/>
          </p:cNvSpPr>
          <p:nvPr>
            <p:ph type="title"/>
          </p:nvPr>
        </p:nvSpPr>
        <p:spPr/>
        <p:txBody>
          <a:bodyPr/>
          <a:lstStyle/>
          <a:p>
            <a:r>
              <a:rPr lang="en-US" dirty="0"/>
              <a:t>Data description (Backup)</a:t>
            </a:r>
          </a:p>
        </p:txBody>
      </p:sp>
      <p:sp>
        <p:nvSpPr>
          <p:cNvPr id="5" name="Rectangle 4">
            <a:extLst>
              <a:ext uri="{FF2B5EF4-FFF2-40B4-BE49-F238E27FC236}">
                <a16:creationId xmlns:a16="http://schemas.microsoft.com/office/drawing/2014/main" id="{596E2C86-FC8B-4438-9BAF-525737DF3342}"/>
              </a:ext>
            </a:extLst>
          </p:cNvPr>
          <p:cNvSpPr/>
          <p:nvPr/>
        </p:nvSpPr>
        <p:spPr>
          <a:xfrm>
            <a:off x="747599" y="6210000"/>
            <a:ext cx="7971857" cy="646331"/>
          </a:xfrm>
          <a:prstGeom prst="rect">
            <a:avLst/>
          </a:prstGeom>
        </p:spPr>
        <p:txBody>
          <a:bodyPr wrap="square">
            <a:spAutoFit/>
          </a:bodyPr>
          <a:lstStyle/>
          <a:p>
            <a:r>
              <a:rPr lang="en-US" sz="1200" dirty="0"/>
              <a:t>[1] </a:t>
            </a:r>
            <a:r>
              <a:rPr lang="en-GB" sz="1200" b="0" i="0" dirty="0">
                <a:solidFill>
                  <a:srgbClr val="464A4E"/>
                </a:solidFill>
                <a:effectLst/>
              </a:rPr>
              <a:t>Reyna, M., Josef, C., Jeter, R., Shashikumar, S., Moody, B., Westover, M. B., Sharma, A., Nemati, S., &amp; Clifford, G. (2019). Early Prediction of Sepsis from Clinical Data -- the </a:t>
            </a:r>
            <a:r>
              <a:rPr lang="en-GB" sz="1200" b="0" i="0" dirty="0" err="1">
                <a:solidFill>
                  <a:srgbClr val="464A4E"/>
                </a:solidFill>
                <a:effectLst/>
              </a:rPr>
              <a:t>PhysioNet</a:t>
            </a:r>
            <a:r>
              <a:rPr lang="en-GB" sz="1200" b="0" i="0" dirty="0">
                <a:solidFill>
                  <a:srgbClr val="464A4E"/>
                </a:solidFill>
                <a:effectLst/>
              </a:rPr>
              <a:t> Computing in Cardiology Challenge 2019 (version 1.0.0). </a:t>
            </a:r>
            <a:r>
              <a:rPr lang="en-GB" sz="1200" b="0" i="1" dirty="0" err="1">
                <a:solidFill>
                  <a:srgbClr val="464A4E"/>
                </a:solidFill>
                <a:effectLst/>
              </a:rPr>
              <a:t>PhysioNet</a:t>
            </a:r>
            <a:r>
              <a:rPr lang="en-GB" sz="1200" b="0" i="0" dirty="0">
                <a:solidFill>
                  <a:srgbClr val="464A4E"/>
                </a:solidFill>
                <a:effectLst/>
              </a:rPr>
              <a:t>.</a:t>
            </a:r>
            <a:r>
              <a:rPr lang="en-GB" sz="1200" dirty="0">
                <a:solidFill>
                  <a:srgbClr val="464A4E"/>
                </a:solidFill>
              </a:rPr>
              <a:t> https://doi.org/10.13026/v64v-d857.</a:t>
            </a:r>
            <a:r>
              <a:rPr lang="en-US" sz="1200" dirty="0">
                <a:solidFill>
                  <a:srgbClr val="464A4E"/>
                </a:solidFill>
              </a:rPr>
              <a:t> https</a:t>
            </a:r>
            <a:r>
              <a:rPr lang="en-US" sz="1200" dirty="0"/>
              <a:t>://physionet.org/content/challenge-2019/1.0.0/ </a:t>
            </a:r>
          </a:p>
        </p:txBody>
      </p:sp>
    </p:spTree>
    <p:extLst>
      <p:ext uri="{BB962C8B-B14F-4D97-AF65-F5344CB8AC3E}">
        <p14:creationId xmlns:p14="http://schemas.microsoft.com/office/powerpoint/2010/main" val="1561410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4015FC-E42F-4FCE-9A21-1AAAAFFD0662}"/>
              </a:ext>
            </a:extLst>
          </p:cNvPr>
          <p:cNvSpPr>
            <a:spLocks noGrp="1"/>
          </p:cNvSpPr>
          <p:nvPr>
            <p:ph idx="1"/>
          </p:nvPr>
        </p:nvSpPr>
        <p:spPr/>
        <p:txBody>
          <a:bodyPr>
            <a:normAutofit lnSpcReduction="10000"/>
          </a:bodyPr>
          <a:lstStyle/>
          <a:p>
            <a:pPr>
              <a:lnSpc>
                <a:spcPct val="114000"/>
              </a:lnSpc>
            </a:pPr>
            <a:r>
              <a:rPr lang="en-US" dirty="0"/>
              <a:t>Work on Jupyter notebook with Python</a:t>
            </a:r>
          </a:p>
          <a:p>
            <a:pPr>
              <a:lnSpc>
                <a:spcPct val="114000"/>
              </a:lnSpc>
            </a:pPr>
            <a:r>
              <a:rPr lang="en-US" dirty="0"/>
              <a:t>Fill missing data:</a:t>
            </a:r>
          </a:p>
          <a:p>
            <a:pPr lvl="1">
              <a:lnSpc>
                <a:spcPct val="114000"/>
              </a:lnSpc>
              <a:buFont typeface="Wingdings" panose="05000000000000000000" pitchFamily="2" charset="2"/>
              <a:buChar char="§"/>
            </a:pPr>
            <a:r>
              <a:rPr lang="en-US" dirty="0"/>
              <a:t>KNN: K-nearest neighbors (currently experimenting with) </a:t>
            </a:r>
          </a:p>
          <a:p>
            <a:pPr lvl="1">
              <a:lnSpc>
                <a:spcPct val="114000"/>
              </a:lnSpc>
              <a:buFont typeface="Wingdings" panose="05000000000000000000" pitchFamily="2" charset="2"/>
              <a:buChar char="§"/>
            </a:pPr>
            <a:r>
              <a:rPr lang="en-US" dirty="0"/>
              <a:t>Mean: the overall average value</a:t>
            </a:r>
          </a:p>
          <a:p>
            <a:pPr lvl="1">
              <a:lnSpc>
                <a:spcPct val="114000"/>
              </a:lnSpc>
              <a:buFont typeface="Wingdings" panose="05000000000000000000" pitchFamily="2" charset="2"/>
              <a:buChar char="§"/>
            </a:pPr>
            <a:r>
              <a:rPr lang="en-US" dirty="0"/>
              <a:t>Fill up: suppose the data was changing linearly for every patient</a:t>
            </a:r>
          </a:p>
          <a:p>
            <a:pPr marL="457200" lvl="1" indent="0">
              <a:lnSpc>
                <a:spcPct val="114000"/>
              </a:lnSpc>
              <a:buNone/>
            </a:pPr>
            <a:endParaRPr lang="en-US" dirty="0"/>
          </a:p>
          <a:p>
            <a:pPr>
              <a:lnSpc>
                <a:spcPct val="114000"/>
              </a:lnSpc>
            </a:pPr>
            <a:r>
              <a:rPr lang="en-US" dirty="0"/>
              <a:t>Cross validation</a:t>
            </a:r>
          </a:p>
          <a:p>
            <a:pPr lvl="1">
              <a:lnSpc>
                <a:spcPct val="114000"/>
              </a:lnSpc>
              <a:buFont typeface="Wingdings" panose="05000000000000000000" pitchFamily="2" charset="2"/>
              <a:buChar char="§"/>
            </a:pPr>
            <a:r>
              <a:rPr lang="en-US" dirty="0"/>
              <a:t>10-fold</a:t>
            </a:r>
          </a:p>
          <a:p>
            <a:pPr lvl="1">
              <a:lnSpc>
                <a:spcPct val="114000"/>
              </a:lnSpc>
              <a:buFont typeface="Wingdings" panose="05000000000000000000" pitchFamily="2" charset="2"/>
              <a:buChar char="§"/>
            </a:pPr>
            <a:r>
              <a:rPr lang="en-US" dirty="0"/>
              <a:t>Evaluate the performance.</a:t>
            </a:r>
          </a:p>
          <a:p>
            <a:pPr>
              <a:lnSpc>
                <a:spcPct val="114000"/>
              </a:lnSpc>
            </a:pPr>
            <a:endParaRPr lang="en-US" dirty="0"/>
          </a:p>
        </p:txBody>
      </p:sp>
      <p:sp>
        <p:nvSpPr>
          <p:cNvPr id="3" name="Slide Number Placeholder 2">
            <a:extLst>
              <a:ext uri="{FF2B5EF4-FFF2-40B4-BE49-F238E27FC236}">
                <a16:creationId xmlns:a16="http://schemas.microsoft.com/office/drawing/2014/main" id="{22CDC175-6DD8-43C2-9D1C-C09E7478D31E}"/>
              </a:ext>
            </a:extLst>
          </p:cNvPr>
          <p:cNvSpPr>
            <a:spLocks noGrp="1"/>
          </p:cNvSpPr>
          <p:nvPr>
            <p:ph type="sldNum" sz="quarter" idx="12"/>
          </p:nvPr>
        </p:nvSpPr>
        <p:spPr/>
        <p:txBody>
          <a:bodyPr/>
          <a:lstStyle/>
          <a:p>
            <a:fld id="{0A297500-7527-634B-90F4-69D0994C32B4}" type="slidenum">
              <a:rPr lang="en-US" smtClean="0"/>
              <a:t>49</a:t>
            </a:fld>
            <a:endParaRPr lang="en-US" dirty="0"/>
          </a:p>
        </p:txBody>
      </p:sp>
      <p:sp>
        <p:nvSpPr>
          <p:cNvPr id="4" name="Title 3">
            <a:extLst>
              <a:ext uri="{FF2B5EF4-FFF2-40B4-BE49-F238E27FC236}">
                <a16:creationId xmlns:a16="http://schemas.microsoft.com/office/drawing/2014/main" id="{20B8E821-45F1-46D9-AA6D-255E547C3507}"/>
              </a:ext>
            </a:extLst>
          </p:cNvPr>
          <p:cNvSpPr>
            <a:spLocks noGrp="1"/>
          </p:cNvSpPr>
          <p:nvPr>
            <p:ph type="title"/>
          </p:nvPr>
        </p:nvSpPr>
        <p:spPr/>
        <p:txBody>
          <a:bodyPr>
            <a:normAutofit/>
          </a:bodyPr>
          <a:lstStyle/>
          <a:p>
            <a:r>
              <a:rPr lang="en-US" dirty="0"/>
              <a:t>Already realized</a:t>
            </a:r>
          </a:p>
        </p:txBody>
      </p:sp>
    </p:spTree>
    <p:extLst>
      <p:ext uri="{BB962C8B-B14F-4D97-AF65-F5344CB8AC3E}">
        <p14:creationId xmlns:p14="http://schemas.microsoft.com/office/powerpoint/2010/main" val="2900641863"/>
      </p:ext>
    </p:extLst>
  </p:cSld>
  <p:clrMapOvr>
    <a:masterClrMapping/>
  </p:clrMapOvr>
  <mc:AlternateContent xmlns:mc="http://schemas.openxmlformats.org/markup-compatibility/2006" xmlns:p14="http://schemas.microsoft.com/office/powerpoint/2010/main">
    <mc:Choice Requires="p14">
      <p:transition spd="slow" p14:dur="2000" advTm="32890"/>
    </mc:Choice>
    <mc:Fallback xmlns="">
      <p:transition spd="slow" advTm="3289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DF3FA564-9695-4759-945D-6EE457DFD65B}"/>
              </a:ext>
            </a:extLst>
          </p:cNvPr>
          <p:cNvGraphicFramePr/>
          <p:nvPr>
            <p:extLst>
              <p:ext uri="{D42A27DB-BD31-4B8C-83A1-F6EECF244321}">
                <p14:modId xmlns:p14="http://schemas.microsoft.com/office/powerpoint/2010/main" val="4166269095"/>
              </p:ext>
            </p:extLst>
          </p:nvPr>
        </p:nvGraphicFramePr>
        <p:xfrm>
          <a:off x="1" y="-370115"/>
          <a:ext cx="1219199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6E8B670-E978-4F83-9AB5-E8EC1B611463}"/>
              </a:ext>
            </a:extLst>
          </p:cNvPr>
          <p:cNvSpPr>
            <a:spLocks noGrp="1"/>
          </p:cNvSpPr>
          <p:nvPr>
            <p:ph type="sldNum" sz="quarter" idx="12"/>
          </p:nvPr>
        </p:nvSpPr>
        <p:spPr/>
        <p:txBody>
          <a:bodyPr vert="horz" lIns="91440" tIns="45720" rIns="91440" bIns="45720" rtlCol="0" anchor="ctr">
            <a:normAutofit/>
          </a:bodyPr>
          <a:lstStyle/>
          <a:p>
            <a:fld id="{0A297500-7527-634B-90F4-69D0994C32B4}" type="slidenum">
              <a:rPr lang="en-US" smtClean="0"/>
              <a:pPr/>
              <a:t>5</a:t>
            </a:fld>
            <a:endParaRPr lang="en-US" dirty="0"/>
          </a:p>
        </p:txBody>
      </p:sp>
      <p:sp>
        <p:nvSpPr>
          <p:cNvPr id="17" name="Content Placeholder 16">
            <a:extLst>
              <a:ext uri="{FF2B5EF4-FFF2-40B4-BE49-F238E27FC236}">
                <a16:creationId xmlns:a16="http://schemas.microsoft.com/office/drawing/2014/main" id="{C19CBDB3-0399-489B-9C9D-1DF53B2276C2}"/>
              </a:ext>
            </a:extLst>
          </p:cNvPr>
          <p:cNvSpPr>
            <a:spLocks noGrp="1"/>
          </p:cNvSpPr>
          <p:nvPr>
            <p:ph idx="1"/>
          </p:nvPr>
        </p:nvSpPr>
        <p:spPr>
          <a:xfrm>
            <a:off x="4832914" y="830260"/>
            <a:ext cx="5400000" cy="4464000"/>
          </a:xfrm>
        </p:spPr>
        <p:txBody>
          <a:bodyPr/>
          <a:lstStyle/>
          <a:p>
            <a:pPr marL="0" indent="0">
              <a:buNone/>
            </a:pPr>
            <a:r>
              <a:rPr lang="en-US" dirty="0">
                <a:solidFill>
                  <a:srgbClr val="1D8DB0"/>
                </a:solidFill>
              </a:rPr>
              <a:t>What is Sepsis?</a:t>
            </a:r>
          </a:p>
        </p:txBody>
      </p:sp>
      <p:sp>
        <p:nvSpPr>
          <p:cNvPr id="4" name="Title 3">
            <a:extLst>
              <a:ext uri="{FF2B5EF4-FFF2-40B4-BE49-F238E27FC236}">
                <a16:creationId xmlns:a16="http://schemas.microsoft.com/office/drawing/2014/main" id="{C50D4C22-46FD-4AB3-83ED-59F360A0F7FA}"/>
              </a:ext>
            </a:extLst>
          </p:cNvPr>
          <p:cNvSpPr>
            <a:spLocks noGrp="1"/>
          </p:cNvSpPr>
          <p:nvPr>
            <p:ph type="title"/>
          </p:nvPr>
        </p:nvSpPr>
        <p:spPr/>
        <p:txBody>
          <a:bodyPr vert="horz" lIns="91440" tIns="45720" rIns="91440" bIns="45720" rtlCol="0" anchor="ctr">
            <a:normAutofit/>
          </a:bodyPr>
          <a:lstStyle/>
          <a:p>
            <a:r>
              <a:rPr lang="en-US" dirty="0"/>
              <a:t>Introduction</a:t>
            </a:r>
          </a:p>
        </p:txBody>
      </p:sp>
      <p:pic>
        <p:nvPicPr>
          <p:cNvPr id="6" name="Picture 5" descr="A picture containing text, vector graphics, sign&#10;&#10;Description automatically generated">
            <a:extLst>
              <a:ext uri="{FF2B5EF4-FFF2-40B4-BE49-F238E27FC236}">
                <a16:creationId xmlns:a16="http://schemas.microsoft.com/office/drawing/2014/main" id="{2355E7AD-177E-45A2-87E2-F36F3263ECF9}"/>
              </a:ext>
            </a:extLst>
          </p:cNvPr>
          <p:cNvPicPr>
            <a:picLocks noChangeAspect="1"/>
          </p:cNvPicPr>
          <p:nvPr/>
        </p:nvPicPr>
        <p:blipFill>
          <a:blip r:embed="rId8"/>
          <a:stretch>
            <a:fillRect/>
          </a:stretch>
        </p:blipFill>
        <p:spPr>
          <a:xfrm>
            <a:off x="4431652" y="3528716"/>
            <a:ext cx="3356691" cy="2517519"/>
          </a:xfrm>
          <a:prstGeom prst="rect">
            <a:avLst/>
          </a:prstGeom>
        </p:spPr>
      </p:pic>
      <p:pic>
        <p:nvPicPr>
          <p:cNvPr id="11" name="Picture 10">
            <a:extLst>
              <a:ext uri="{FF2B5EF4-FFF2-40B4-BE49-F238E27FC236}">
                <a16:creationId xmlns:a16="http://schemas.microsoft.com/office/drawing/2014/main" id="{E42A3173-61B5-46FC-9B08-A7B5DC290A31}"/>
              </a:ext>
            </a:extLst>
          </p:cNvPr>
          <p:cNvPicPr>
            <a:picLocks noChangeAspect="1"/>
          </p:cNvPicPr>
          <p:nvPr/>
        </p:nvPicPr>
        <p:blipFill>
          <a:blip r:embed="rId9"/>
          <a:stretch>
            <a:fillRect/>
          </a:stretch>
        </p:blipFill>
        <p:spPr>
          <a:xfrm>
            <a:off x="64345" y="3528715"/>
            <a:ext cx="3356691" cy="2517518"/>
          </a:xfrm>
          <a:prstGeom prst="rect">
            <a:avLst/>
          </a:prstGeom>
        </p:spPr>
      </p:pic>
      <p:pic>
        <p:nvPicPr>
          <p:cNvPr id="13" name="Picture 12" descr="A picture containing text, vector graphics&#10;&#10;Description automatically generated">
            <a:extLst>
              <a:ext uri="{FF2B5EF4-FFF2-40B4-BE49-F238E27FC236}">
                <a16:creationId xmlns:a16="http://schemas.microsoft.com/office/drawing/2014/main" id="{160887AF-C25C-462B-A331-154A02926807}"/>
              </a:ext>
            </a:extLst>
          </p:cNvPr>
          <p:cNvPicPr>
            <a:picLocks noChangeAspect="1"/>
          </p:cNvPicPr>
          <p:nvPr/>
        </p:nvPicPr>
        <p:blipFill>
          <a:blip r:embed="rId10"/>
          <a:stretch>
            <a:fillRect/>
          </a:stretch>
        </p:blipFill>
        <p:spPr>
          <a:xfrm>
            <a:off x="8770964" y="3528716"/>
            <a:ext cx="3356691" cy="2517518"/>
          </a:xfrm>
          <a:prstGeom prst="rect">
            <a:avLst/>
          </a:prstGeom>
        </p:spPr>
      </p:pic>
      <p:sp>
        <p:nvSpPr>
          <p:cNvPr id="2" name="Rectangle 1">
            <a:extLst>
              <a:ext uri="{FF2B5EF4-FFF2-40B4-BE49-F238E27FC236}">
                <a16:creationId xmlns:a16="http://schemas.microsoft.com/office/drawing/2014/main" id="{644C8BDD-5403-4909-B763-E16510E681AB}"/>
              </a:ext>
            </a:extLst>
          </p:cNvPr>
          <p:cNvSpPr/>
          <p:nvPr/>
        </p:nvSpPr>
        <p:spPr>
          <a:xfrm>
            <a:off x="1149985" y="6413932"/>
            <a:ext cx="3943708" cy="261610"/>
          </a:xfrm>
          <a:prstGeom prst="rect">
            <a:avLst/>
          </a:prstGeom>
        </p:spPr>
        <p:txBody>
          <a:bodyPr wrap="none">
            <a:spAutoFit/>
          </a:bodyPr>
          <a:lstStyle/>
          <a:p>
            <a:r>
              <a:rPr lang="en-US" sz="1100" dirty="0">
                <a:solidFill>
                  <a:schemeClr val="bg1"/>
                </a:solidFill>
              </a:rPr>
              <a:t>Animations : https://dribbble.com/shots/2391923-Sepsis-002</a:t>
            </a:r>
          </a:p>
        </p:txBody>
      </p:sp>
    </p:spTree>
    <p:extLst>
      <p:ext uri="{BB962C8B-B14F-4D97-AF65-F5344CB8AC3E}">
        <p14:creationId xmlns:p14="http://schemas.microsoft.com/office/powerpoint/2010/main" val="1352733080"/>
      </p:ext>
    </p:extLst>
  </p:cSld>
  <p:clrMapOvr>
    <a:masterClrMapping/>
  </p:clrMapOvr>
  <mc:AlternateContent xmlns:mc="http://schemas.openxmlformats.org/markup-compatibility/2006" xmlns:p14="http://schemas.microsoft.com/office/powerpoint/2010/main">
    <mc:Choice Requires="p14">
      <p:transition spd="slow" p14:dur="2000" advTm="7614"/>
    </mc:Choice>
    <mc:Fallback xmlns="">
      <p:transition spd="slow" advTm="7614"/>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B75D7C-4DCC-4D36-971F-68B07E7403C9}"/>
              </a:ext>
            </a:extLst>
          </p:cNvPr>
          <p:cNvSpPr>
            <a:spLocks noGrp="1"/>
          </p:cNvSpPr>
          <p:nvPr>
            <p:ph idx="1"/>
          </p:nvPr>
        </p:nvSpPr>
        <p:spPr/>
        <p:txBody>
          <a:bodyPr/>
          <a:lstStyle/>
          <a:p>
            <a:r>
              <a:rPr lang="nl-BE" dirty="0" err="1"/>
              <a:t>Provided</a:t>
            </a:r>
            <a:r>
              <a:rPr lang="nl-BE" dirty="0"/>
              <a:t> dataset </a:t>
            </a:r>
            <a:r>
              <a:rPr lang="nl-BE" dirty="0" err="1"/>
              <a:t>contains</a:t>
            </a:r>
            <a:r>
              <a:rPr lang="nl-BE" dirty="0"/>
              <a:t> lot of missing data</a:t>
            </a:r>
          </a:p>
          <a:p>
            <a:pPr lvl="1">
              <a:buFont typeface="Wingdings" panose="05000000000000000000" pitchFamily="2" charset="2"/>
              <a:buChar char="§"/>
            </a:pPr>
            <a:r>
              <a:rPr lang="nl-BE" dirty="0"/>
              <a:t>Not </a:t>
            </a:r>
            <a:r>
              <a:rPr lang="nl-BE" dirty="0" err="1"/>
              <a:t>enough</a:t>
            </a:r>
            <a:r>
              <a:rPr lang="nl-BE" dirty="0"/>
              <a:t> data </a:t>
            </a:r>
            <a:r>
              <a:rPr lang="nl-BE" dirty="0" err="1"/>
              <a:t>for</a:t>
            </a:r>
            <a:r>
              <a:rPr lang="nl-BE" dirty="0"/>
              <a:t> </a:t>
            </a:r>
            <a:r>
              <a:rPr lang="nl-BE" dirty="0" err="1"/>
              <a:t>prediction</a:t>
            </a:r>
            <a:endParaRPr lang="nl-BE" dirty="0"/>
          </a:p>
          <a:p>
            <a:pPr lvl="1">
              <a:buFont typeface="Wingdings" panose="05000000000000000000" pitchFamily="2" charset="2"/>
              <a:buChar char="§"/>
            </a:pPr>
            <a:r>
              <a:rPr lang="nl-BE" dirty="0"/>
              <a:t>Not </a:t>
            </a:r>
            <a:r>
              <a:rPr lang="nl-BE" dirty="0" err="1"/>
              <a:t>reliably</a:t>
            </a:r>
            <a:r>
              <a:rPr lang="nl-BE" dirty="0"/>
              <a:t> </a:t>
            </a:r>
            <a:r>
              <a:rPr lang="nl-BE" dirty="0" err="1"/>
              <a:t>early</a:t>
            </a:r>
            <a:r>
              <a:rPr lang="nl-BE" dirty="0"/>
              <a:t> </a:t>
            </a:r>
            <a:r>
              <a:rPr lang="nl-BE" dirty="0" err="1"/>
              <a:t>detection</a:t>
            </a:r>
            <a:endParaRPr lang="nl-BE" dirty="0"/>
          </a:p>
          <a:p>
            <a:pPr lvl="1">
              <a:buFont typeface="Wingdings" panose="05000000000000000000" pitchFamily="2" charset="2"/>
              <a:buChar char="§"/>
            </a:pPr>
            <a:endParaRPr lang="nl-BE" dirty="0"/>
          </a:p>
          <a:p>
            <a:pPr>
              <a:buFont typeface="Symbol" panose="05050102010706020507" pitchFamily="18" charset="2"/>
              <a:buChar char="Þ"/>
            </a:pPr>
            <a:r>
              <a:rPr lang="nl-BE" dirty="0"/>
              <a:t> </a:t>
            </a:r>
            <a:r>
              <a:rPr lang="nl-BE" dirty="0" err="1"/>
              <a:t>imputation</a:t>
            </a:r>
            <a:r>
              <a:rPr lang="nl-BE" dirty="0"/>
              <a:t> </a:t>
            </a:r>
            <a:r>
              <a:rPr lang="nl-BE" dirty="0" err="1"/>
              <a:t>methods</a:t>
            </a:r>
            <a:endParaRPr lang="nl-BE" dirty="0"/>
          </a:p>
          <a:p>
            <a:endParaRPr lang="nl-BE" dirty="0"/>
          </a:p>
          <a:p>
            <a:pPr>
              <a:buFont typeface="Symbol" panose="05050102010706020507" pitchFamily="18" charset="2"/>
              <a:buChar char="Þ"/>
            </a:pPr>
            <a:endParaRPr lang="nl-BE" dirty="0"/>
          </a:p>
          <a:p>
            <a:pPr lvl="1"/>
            <a:endParaRPr lang="en-GB" dirty="0"/>
          </a:p>
        </p:txBody>
      </p:sp>
      <p:sp>
        <p:nvSpPr>
          <p:cNvPr id="3" name="Slide Number Placeholder 2">
            <a:extLst>
              <a:ext uri="{FF2B5EF4-FFF2-40B4-BE49-F238E27FC236}">
                <a16:creationId xmlns:a16="http://schemas.microsoft.com/office/drawing/2014/main" id="{311E6C03-C739-4CED-BBA0-1D68DBA252A4}"/>
              </a:ext>
            </a:extLst>
          </p:cNvPr>
          <p:cNvSpPr>
            <a:spLocks noGrp="1"/>
          </p:cNvSpPr>
          <p:nvPr>
            <p:ph type="sldNum" sz="quarter" idx="12"/>
          </p:nvPr>
        </p:nvSpPr>
        <p:spPr/>
        <p:txBody>
          <a:bodyPr/>
          <a:lstStyle/>
          <a:p>
            <a:fld id="{0A297500-7527-634B-90F4-69D0994C32B4}" type="slidenum">
              <a:rPr lang="nl-NL" smtClean="0"/>
              <a:t>50</a:t>
            </a:fld>
            <a:endParaRPr lang="nl-NL" dirty="0"/>
          </a:p>
        </p:txBody>
      </p:sp>
      <p:sp>
        <p:nvSpPr>
          <p:cNvPr id="4" name="Title 3">
            <a:extLst>
              <a:ext uri="{FF2B5EF4-FFF2-40B4-BE49-F238E27FC236}">
                <a16:creationId xmlns:a16="http://schemas.microsoft.com/office/drawing/2014/main" id="{B7313FC3-60EC-4DEC-A794-CCE76E3CA6C4}"/>
              </a:ext>
            </a:extLst>
          </p:cNvPr>
          <p:cNvSpPr>
            <a:spLocks noGrp="1"/>
          </p:cNvSpPr>
          <p:nvPr>
            <p:ph type="title"/>
          </p:nvPr>
        </p:nvSpPr>
        <p:spPr/>
        <p:txBody>
          <a:bodyPr>
            <a:normAutofit/>
          </a:bodyPr>
          <a:lstStyle/>
          <a:p>
            <a:r>
              <a:rPr lang="nl-BE" dirty="0" err="1"/>
              <a:t>Experiments</a:t>
            </a:r>
            <a:r>
              <a:rPr lang="nl-BE" dirty="0"/>
              <a:t> missing data </a:t>
            </a:r>
            <a:r>
              <a:rPr lang="nl-BE" dirty="0" err="1"/>
              <a:t>imputation</a:t>
            </a:r>
            <a:endParaRPr lang="en-GB" dirty="0"/>
          </a:p>
        </p:txBody>
      </p:sp>
      <p:pic>
        <p:nvPicPr>
          <p:cNvPr id="5" name="Picture 4">
            <a:extLst>
              <a:ext uri="{FF2B5EF4-FFF2-40B4-BE49-F238E27FC236}">
                <a16:creationId xmlns:a16="http://schemas.microsoft.com/office/drawing/2014/main" id="{F4DB018E-A09A-4251-97F7-7E24BC81EB7F}"/>
              </a:ext>
            </a:extLst>
          </p:cNvPr>
          <p:cNvPicPr/>
          <p:nvPr/>
        </p:nvPicPr>
        <p:blipFill rotWithShape="1">
          <a:blip r:embed="rId3" cstate="print">
            <a:extLst>
              <a:ext uri="{28A0092B-C50C-407E-A947-70E740481C1C}">
                <a14:useLocalDpi xmlns:a14="http://schemas.microsoft.com/office/drawing/2010/main" val="0"/>
              </a:ext>
            </a:extLst>
          </a:blip>
          <a:srcRect l="479" t="1" r="-1" b="38850"/>
          <a:stretch/>
        </p:blipFill>
        <p:spPr bwMode="auto">
          <a:xfrm>
            <a:off x="7401467" y="1886369"/>
            <a:ext cx="4319270" cy="3576219"/>
          </a:xfrm>
          <a:prstGeom prst="rect">
            <a:avLst/>
          </a:prstGeom>
          <a:noFill/>
          <a:ln>
            <a:noFill/>
          </a:ln>
        </p:spPr>
      </p:pic>
    </p:spTree>
    <p:extLst>
      <p:ext uri="{BB962C8B-B14F-4D97-AF65-F5344CB8AC3E}">
        <p14:creationId xmlns:p14="http://schemas.microsoft.com/office/powerpoint/2010/main" val="429864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A5F113-73DB-4B70-9387-47DDE757F389}"/>
              </a:ext>
            </a:extLst>
          </p:cNvPr>
          <p:cNvSpPr>
            <a:spLocks noGrp="1"/>
          </p:cNvSpPr>
          <p:nvPr>
            <p:ph idx="1"/>
          </p:nvPr>
        </p:nvSpPr>
        <p:spPr>
          <a:xfrm>
            <a:off x="7684176" y="1776193"/>
            <a:ext cx="4286151" cy="3169426"/>
          </a:xfrm>
        </p:spPr>
        <p:txBody>
          <a:bodyPr vert="horz" lIns="91440" tIns="45720" rIns="91440" bIns="45720" rtlCol="0">
            <a:normAutofit fontScale="92500" lnSpcReduction="10000"/>
          </a:bodyPr>
          <a:lstStyle/>
          <a:p>
            <a:pPr marL="0" indent="0">
              <a:buNone/>
            </a:pPr>
            <a:endParaRPr lang="en-US" dirty="0"/>
          </a:p>
          <a:p>
            <a:pPr marL="0" indent="0">
              <a:buNone/>
            </a:pPr>
            <a:endParaRPr lang="en-US" dirty="0"/>
          </a:p>
          <a:p>
            <a:pPr marL="0" indent="0">
              <a:buNone/>
            </a:pPr>
            <a:r>
              <a:rPr lang="en-US" dirty="0"/>
              <a:t>3 levels of severity: </a:t>
            </a:r>
          </a:p>
          <a:p>
            <a:pPr marL="0" indent="0">
              <a:buNone/>
            </a:pPr>
            <a:endParaRPr lang="en-US" dirty="0"/>
          </a:p>
          <a:p>
            <a:pPr>
              <a:buFont typeface="Wingdings" panose="05000000000000000000" pitchFamily="2" charset="2"/>
              <a:buChar char="§"/>
            </a:pPr>
            <a:r>
              <a:rPr lang="en-US" dirty="0"/>
              <a:t>Sepsis – 30% mortality</a:t>
            </a:r>
          </a:p>
          <a:p>
            <a:pPr>
              <a:buFont typeface="Wingdings" panose="05000000000000000000" pitchFamily="2" charset="2"/>
              <a:buChar char="§"/>
            </a:pPr>
            <a:r>
              <a:rPr lang="en-US" dirty="0"/>
              <a:t>Severe sepsis – 50% mortality</a:t>
            </a:r>
          </a:p>
          <a:p>
            <a:pPr>
              <a:buFont typeface="Wingdings" panose="05000000000000000000" pitchFamily="2" charset="2"/>
              <a:buChar char="§"/>
            </a:pPr>
            <a:r>
              <a:rPr lang="en-US" dirty="0"/>
              <a:t>Septic shock – 80% mortality</a:t>
            </a:r>
          </a:p>
          <a:p>
            <a:endParaRPr lang="en-US" dirty="0"/>
          </a:p>
        </p:txBody>
      </p:sp>
      <p:sp>
        <p:nvSpPr>
          <p:cNvPr id="3" name="Slide Number Placeholder 2">
            <a:extLst>
              <a:ext uri="{FF2B5EF4-FFF2-40B4-BE49-F238E27FC236}">
                <a16:creationId xmlns:a16="http://schemas.microsoft.com/office/drawing/2014/main" id="{DF4AC1A7-C26D-4C38-834B-39B83748935B}"/>
              </a:ext>
            </a:extLst>
          </p:cNvPr>
          <p:cNvSpPr>
            <a:spLocks noGrp="1"/>
          </p:cNvSpPr>
          <p:nvPr>
            <p:ph type="sldNum" sz="quarter" idx="12"/>
          </p:nvPr>
        </p:nvSpPr>
        <p:spPr/>
        <p:txBody>
          <a:bodyPr vert="horz" lIns="91440" tIns="45720" rIns="91440" bIns="45720" rtlCol="0" anchor="ctr">
            <a:normAutofit/>
          </a:bodyPr>
          <a:lstStyle/>
          <a:p>
            <a:fld id="{0A297500-7527-634B-90F4-69D0994C32B4}" type="slidenum">
              <a:rPr lang="en-US" smtClean="0"/>
              <a:pPr/>
              <a:t>6</a:t>
            </a:fld>
            <a:endParaRPr lang="en-US" dirty="0"/>
          </a:p>
        </p:txBody>
      </p:sp>
      <p:sp>
        <p:nvSpPr>
          <p:cNvPr id="4" name="Title 3">
            <a:extLst>
              <a:ext uri="{FF2B5EF4-FFF2-40B4-BE49-F238E27FC236}">
                <a16:creationId xmlns:a16="http://schemas.microsoft.com/office/drawing/2014/main" id="{50186268-791B-4D66-96F0-3EA17DFE4222}"/>
              </a:ext>
            </a:extLst>
          </p:cNvPr>
          <p:cNvSpPr>
            <a:spLocks noGrp="1"/>
          </p:cNvSpPr>
          <p:nvPr>
            <p:ph type="title"/>
          </p:nvPr>
        </p:nvSpPr>
        <p:spPr/>
        <p:txBody>
          <a:bodyPr vert="horz" lIns="91440" tIns="45720" rIns="91440" bIns="45720" rtlCol="0" anchor="ctr">
            <a:normAutofit/>
          </a:bodyPr>
          <a:lstStyle/>
          <a:p>
            <a:r>
              <a:rPr lang="en-US" dirty="0"/>
              <a:t>Introduction</a:t>
            </a:r>
          </a:p>
        </p:txBody>
      </p:sp>
      <p:pic>
        <p:nvPicPr>
          <p:cNvPr id="10" name="Picture 9">
            <a:extLst>
              <a:ext uri="{FF2B5EF4-FFF2-40B4-BE49-F238E27FC236}">
                <a16:creationId xmlns:a16="http://schemas.microsoft.com/office/drawing/2014/main" id="{C326B2D6-2939-4B21-AC55-2688490292B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1977" r="1885"/>
          <a:stretch/>
        </p:blipFill>
        <p:spPr>
          <a:xfrm>
            <a:off x="433496" y="1251354"/>
            <a:ext cx="7144986" cy="3547283"/>
          </a:xfrm>
          <a:prstGeom prst="rect">
            <a:avLst/>
          </a:prstGeom>
        </p:spPr>
      </p:pic>
      <p:sp>
        <p:nvSpPr>
          <p:cNvPr id="8" name="Rectangle 7">
            <a:extLst>
              <a:ext uri="{FF2B5EF4-FFF2-40B4-BE49-F238E27FC236}">
                <a16:creationId xmlns:a16="http://schemas.microsoft.com/office/drawing/2014/main" id="{442BBF79-6C67-401B-90A0-CB410BDF99FA}"/>
              </a:ext>
            </a:extLst>
          </p:cNvPr>
          <p:cNvSpPr/>
          <p:nvPr/>
        </p:nvSpPr>
        <p:spPr>
          <a:xfrm>
            <a:off x="1224000" y="6349334"/>
            <a:ext cx="7373590" cy="430887"/>
          </a:xfrm>
          <a:prstGeom prst="rect">
            <a:avLst/>
          </a:prstGeom>
        </p:spPr>
        <p:txBody>
          <a:bodyPr wrap="square">
            <a:spAutoFit/>
          </a:bodyPr>
          <a:lstStyle/>
          <a:p>
            <a:r>
              <a:rPr lang="en-US" sz="1100" dirty="0">
                <a:solidFill>
                  <a:schemeClr val="bg1"/>
                </a:solidFill>
              </a:rPr>
              <a:t>[1] http://ww.differencebetween.net/science/health/difference-between-sepsis-and-septic-shock/</a:t>
            </a:r>
          </a:p>
          <a:p>
            <a:r>
              <a:rPr lang="en-US" sz="1100" dirty="0">
                <a:solidFill>
                  <a:schemeClr val="bg1"/>
                </a:solidFill>
              </a:rPr>
              <a:t>[2] https://www.topneurodocs.com/sepsis/ </a:t>
            </a:r>
          </a:p>
        </p:txBody>
      </p:sp>
      <p:sp>
        <p:nvSpPr>
          <p:cNvPr id="6" name="TextBox 5">
            <a:extLst>
              <a:ext uri="{FF2B5EF4-FFF2-40B4-BE49-F238E27FC236}">
                <a16:creationId xmlns:a16="http://schemas.microsoft.com/office/drawing/2014/main" id="{598A7085-1865-4BE7-B46F-1328D1182EDB}"/>
              </a:ext>
            </a:extLst>
          </p:cNvPr>
          <p:cNvSpPr txBox="1"/>
          <p:nvPr/>
        </p:nvSpPr>
        <p:spPr>
          <a:xfrm>
            <a:off x="10875400" y="906431"/>
            <a:ext cx="282390" cy="215444"/>
          </a:xfrm>
          <a:prstGeom prst="rect">
            <a:avLst/>
          </a:prstGeom>
          <a:noFill/>
          <a:ln>
            <a:noFill/>
          </a:ln>
        </p:spPr>
        <p:txBody>
          <a:bodyPr wrap="square" rtlCol="0">
            <a:spAutoFit/>
          </a:bodyPr>
          <a:lstStyle/>
          <a:p>
            <a:r>
              <a:rPr lang="nl-BE" sz="800" dirty="0"/>
              <a:t>1</a:t>
            </a:r>
            <a:endParaRPr lang="en-GB" sz="800" dirty="0"/>
          </a:p>
        </p:txBody>
      </p:sp>
      <p:sp>
        <p:nvSpPr>
          <p:cNvPr id="9" name="TextBox 8">
            <a:extLst>
              <a:ext uri="{FF2B5EF4-FFF2-40B4-BE49-F238E27FC236}">
                <a16:creationId xmlns:a16="http://schemas.microsoft.com/office/drawing/2014/main" id="{B4DBA42E-6770-482C-A449-BFF1B8AD7AC9}"/>
              </a:ext>
            </a:extLst>
          </p:cNvPr>
          <p:cNvSpPr txBox="1"/>
          <p:nvPr/>
        </p:nvSpPr>
        <p:spPr>
          <a:xfrm>
            <a:off x="11259943" y="3421202"/>
            <a:ext cx="216000" cy="215444"/>
          </a:xfrm>
          <a:prstGeom prst="rect">
            <a:avLst/>
          </a:prstGeom>
          <a:noFill/>
        </p:spPr>
        <p:txBody>
          <a:bodyPr wrap="square" rtlCol="0">
            <a:spAutoFit/>
          </a:bodyPr>
          <a:lstStyle/>
          <a:p>
            <a:r>
              <a:rPr lang="nl-BE" sz="800" dirty="0"/>
              <a:t>2</a:t>
            </a:r>
            <a:endParaRPr lang="en-GB" sz="800" dirty="0"/>
          </a:p>
        </p:txBody>
      </p:sp>
    </p:spTree>
    <p:extLst>
      <p:ext uri="{BB962C8B-B14F-4D97-AF65-F5344CB8AC3E}">
        <p14:creationId xmlns:p14="http://schemas.microsoft.com/office/powerpoint/2010/main" val="3043262975"/>
      </p:ext>
    </p:extLst>
  </p:cSld>
  <p:clrMapOvr>
    <a:masterClrMapping/>
  </p:clrMapOvr>
  <mc:AlternateContent xmlns:mc="http://schemas.openxmlformats.org/markup-compatibility/2006" xmlns:p14="http://schemas.microsoft.com/office/powerpoint/2010/main">
    <mc:Choice Requires="p14">
      <p:transition spd="slow" p14:dur="2000" advTm="56944"/>
    </mc:Choice>
    <mc:Fallback xmlns="">
      <p:transition spd="slow" advTm="5694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A5F113-73DB-4B70-9387-47DDE757F389}"/>
              </a:ext>
            </a:extLst>
          </p:cNvPr>
          <p:cNvSpPr>
            <a:spLocks noGrp="1"/>
          </p:cNvSpPr>
          <p:nvPr>
            <p:ph idx="1"/>
          </p:nvPr>
        </p:nvSpPr>
        <p:spPr>
          <a:xfrm>
            <a:off x="576000" y="1656000"/>
            <a:ext cx="4562057" cy="4464000"/>
          </a:xfrm>
        </p:spPr>
        <p:txBody>
          <a:bodyPr vert="horz" lIns="91440" tIns="45720" rIns="91440" bIns="45720" rtlCol="0">
            <a:normAutofit/>
          </a:bodyPr>
          <a:lstStyle/>
          <a:p>
            <a:r>
              <a:rPr lang="en-US" sz="2200" dirty="0"/>
              <a:t>Sepsis is a main death cause. </a:t>
            </a:r>
          </a:p>
          <a:p>
            <a:endParaRPr lang="en-US" sz="2200" dirty="0"/>
          </a:p>
          <a:p>
            <a:r>
              <a:rPr lang="en-US" sz="2200" dirty="0"/>
              <a:t>One-hour delay of treatment [1]</a:t>
            </a:r>
            <a:endParaRPr lang="en-US" sz="2200" dirty="0">
              <a:sym typeface="Wingdings" panose="05000000000000000000" pitchFamily="2" charset="2"/>
            </a:endParaRPr>
          </a:p>
          <a:p>
            <a:pPr marL="457200" lvl="1" indent="0">
              <a:buNone/>
            </a:pPr>
            <a:r>
              <a:rPr lang="en-US" sz="2200" dirty="0">
                <a:sym typeface="Wingdings" panose="05000000000000000000" pitchFamily="2" charset="2"/>
              </a:rPr>
              <a:t> </a:t>
            </a:r>
            <a:r>
              <a:rPr lang="en-US" sz="2200" dirty="0"/>
              <a:t>3.6 - 9.9% ⇑ mortality</a:t>
            </a:r>
          </a:p>
          <a:p>
            <a:pPr marL="0" indent="0">
              <a:lnSpc>
                <a:spcPct val="90000"/>
              </a:lnSpc>
              <a:buNone/>
            </a:pPr>
            <a:r>
              <a:rPr lang="en-US" sz="2200" dirty="0"/>
              <a:t>	</a:t>
            </a:r>
          </a:p>
          <a:p>
            <a:pPr marL="0" indent="0" algn="ctr">
              <a:lnSpc>
                <a:spcPct val="90000"/>
              </a:lnSpc>
              <a:buNone/>
            </a:pPr>
            <a:r>
              <a:rPr lang="en-US" sz="2200" dirty="0">
                <a:solidFill>
                  <a:srgbClr val="FF0000"/>
                </a:solidFill>
              </a:rPr>
              <a:t>Early detection &amp; prediction!</a:t>
            </a:r>
          </a:p>
        </p:txBody>
      </p:sp>
      <p:sp>
        <p:nvSpPr>
          <p:cNvPr id="3" name="Slide Number Placeholder 2">
            <a:extLst>
              <a:ext uri="{FF2B5EF4-FFF2-40B4-BE49-F238E27FC236}">
                <a16:creationId xmlns:a16="http://schemas.microsoft.com/office/drawing/2014/main" id="{DF4AC1A7-C26D-4C38-834B-39B83748935B}"/>
              </a:ext>
            </a:extLst>
          </p:cNvPr>
          <p:cNvSpPr>
            <a:spLocks noGrp="1"/>
          </p:cNvSpPr>
          <p:nvPr>
            <p:ph type="sldNum" sz="quarter" idx="12"/>
          </p:nvPr>
        </p:nvSpPr>
        <p:spPr/>
        <p:txBody>
          <a:bodyPr vert="horz" lIns="91440" tIns="45720" rIns="91440" bIns="45720" rtlCol="0" anchor="ctr">
            <a:normAutofit/>
          </a:bodyPr>
          <a:lstStyle/>
          <a:p>
            <a:fld id="{0A297500-7527-634B-90F4-69D0994C32B4}" type="slidenum">
              <a:rPr lang="en-US" smtClean="0"/>
              <a:pPr/>
              <a:t>7</a:t>
            </a:fld>
            <a:endParaRPr lang="en-US" dirty="0"/>
          </a:p>
        </p:txBody>
      </p:sp>
      <p:sp>
        <p:nvSpPr>
          <p:cNvPr id="4" name="Title 3">
            <a:extLst>
              <a:ext uri="{FF2B5EF4-FFF2-40B4-BE49-F238E27FC236}">
                <a16:creationId xmlns:a16="http://schemas.microsoft.com/office/drawing/2014/main" id="{50186268-791B-4D66-96F0-3EA17DFE4222}"/>
              </a:ext>
            </a:extLst>
          </p:cNvPr>
          <p:cNvSpPr>
            <a:spLocks noGrp="1"/>
          </p:cNvSpPr>
          <p:nvPr>
            <p:ph type="title"/>
          </p:nvPr>
        </p:nvSpPr>
        <p:spPr/>
        <p:txBody>
          <a:bodyPr vert="horz" lIns="91440" tIns="45720" rIns="91440" bIns="45720" rtlCol="0" anchor="ctr">
            <a:normAutofit/>
          </a:bodyPr>
          <a:lstStyle/>
          <a:p>
            <a:r>
              <a:rPr lang="en-US" dirty="0"/>
              <a:t>Introduction</a:t>
            </a:r>
          </a:p>
        </p:txBody>
      </p:sp>
      <p:pic>
        <p:nvPicPr>
          <p:cNvPr id="9" name="Picture 8">
            <a:extLst>
              <a:ext uri="{FF2B5EF4-FFF2-40B4-BE49-F238E27FC236}">
                <a16:creationId xmlns:a16="http://schemas.microsoft.com/office/drawing/2014/main" id="{ECB2D4CC-FEE7-4311-8BBA-BB8A3485E0BB}"/>
              </a:ext>
            </a:extLst>
          </p:cNvPr>
          <p:cNvPicPr>
            <a:picLocks noChangeAspect="1"/>
          </p:cNvPicPr>
          <p:nvPr/>
        </p:nvPicPr>
        <p:blipFill rotWithShape="1">
          <a:blip r:embed="rId3">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12596" t="25691" r="12642" b="22601"/>
          <a:stretch/>
        </p:blipFill>
        <p:spPr>
          <a:xfrm>
            <a:off x="5199085" y="1290117"/>
            <a:ext cx="6918279" cy="4784847"/>
          </a:xfrm>
          <a:prstGeom prst="rect">
            <a:avLst/>
          </a:prstGeom>
        </p:spPr>
      </p:pic>
      <p:sp>
        <p:nvSpPr>
          <p:cNvPr id="5" name="TextBox 4">
            <a:extLst>
              <a:ext uri="{FF2B5EF4-FFF2-40B4-BE49-F238E27FC236}">
                <a16:creationId xmlns:a16="http://schemas.microsoft.com/office/drawing/2014/main" id="{23D14473-4324-42DF-978F-7A0EECA7B276}"/>
              </a:ext>
            </a:extLst>
          </p:cNvPr>
          <p:cNvSpPr txBox="1"/>
          <p:nvPr/>
        </p:nvSpPr>
        <p:spPr>
          <a:xfrm>
            <a:off x="10836320" y="1232584"/>
            <a:ext cx="332423" cy="215444"/>
          </a:xfrm>
          <a:prstGeom prst="rect">
            <a:avLst/>
          </a:prstGeom>
          <a:noFill/>
        </p:spPr>
        <p:txBody>
          <a:bodyPr wrap="square" rtlCol="0">
            <a:spAutoFit/>
          </a:bodyPr>
          <a:lstStyle/>
          <a:p>
            <a:r>
              <a:rPr lang="en-US" sz="800" dirty="0"/>
              <a:t>†</a:t>
            </a:r>
          </a:p>
        </p:txBody>
      </p:sp>
      <p:sp>
        <p:nvSpPr>
          <p:cNvPr id="6" name="Rectangle 5">
            <a:extLst>
              <a:ext uri="{FF2B5EF4-FFF2-40B4-BE49-F238E27FC236}">
                <a16:creationId xmlns:a16="http://schemas.microsoft.com/office/drawing/2014/main" id="{A8FE3722-3ED5-466E-9991-A174C6A7D050}"/>
              </a:ext>
            </a:extLst>
          </p:cNvPr>
          <p:cNvSpPr/>
          <p:nvPr/>
        </p:nvSpPr>
        <p:spPr>
          <a:xfrm>
            <a:off x="914968" y="6189969"/>
            <a:ext cx="7786801" cy="719034"/>
          </a:xfrm>
          <a:prstGeom prst="rect">
            <a:avLst/>
          </a:prstGeom>
        </p:spPr>
        <p:txBody>
          <a:bodyPr wrap="square" lIns="36000" tIns="36000" rIns="36000" bIns="36000">
            <a:spAutoFit/>
          </a:bodyPr>
          <a:lstStyle/>
          <a:p>
            <a:r>
              <a:rPr lang="en-US" sz="1050" dirty="0">
                <a:solidFill>
                  <a:schemeClr val="bg1"/>
                </a:solidFill>
              </a:rPr>
              <a:t>† P. E. </a:t>
            </a:r>
            <a:r>
              <a:rPr lang="en-US" sz="1050" dirty="0" err="1">
                <a:solidFill>
                  <a:schemeClr val="bg1"/>
                </a:solidFill>
              </a:rPr>
              <a:t>Marik</a:t>
            </a:r>
            <a:r>
              <a:rPr lang="en-US" sz="1050" dirty="0">
                <a:solidFill>
                  <a:schemeClr val="bg1"/>
                </a:solidFill>
              </a:rPr>
              <a:t>, ‘Early Management of Severe Sepsis: Concepts and Controversies’, CHEST, vol. 145, no. 6, pp. 1407–1418, Jun. 2014, </a:t>
            </a:r>
            <a:r>
              <a:rPr lang="en-US" sz="1050" dirty="0" err="1">
                <a:solidFill>
                  <a:schemeClr val="bg1"/>
                </a:solidFill>
              </a:rPr>
              <a:t>doi</a:t>
            </a:r>
            <a:r>
              <a:rPr lang="en-US" sz="1050" dirty="0">
                <a:solidFill>
                  <a:schemeClr val="bg1"/>
                </a:solidFill>
              </a:rPr>
              <a:t>: 10.1378/chest.13-2104.</a:t>
            </a:r>
          </a:p>
          <a:p>
            <a:r>
              <a:rPr lang="en-US" sz="1050" dirty="0">
                <a:solidFill>
                  <a:schemeClr val="bg1"/>
                </a:solidFill>
              </a:rPr>
              <a:t>[1] </a:t>
            </a:r>
            <a:r>
              <a:rPr lang="en-GB" sz="1050" dirty="0">
                <a:solidFill>
                  <a:schemeClr val="bg1"/>
                </a:solidFill>
              </a:rPr>
              <a:t>Kumar, Anand et al. “Duration of hypotension before initiation of effective antimicrobial therapy is the critical determinant of survival in human septic shock.” Critical care medicine vol. 34,6 (2006): 1589-96. doi:10.1097/01.CCM.0000217961.75225.E9</a:t>
            </a:r>
            <a:endParaRPr lang="en-US" sz="1050" dirty="0">
              <a:solidFill>
                <a:schemeClr val="bg1"/>
              </a:solidFill>
            </a:endParaRPr>
          </a:p>
        </p:txBody>
      </p:sp>
    </p:spTree>
    <p:extLst>
      <p:ext uri="{BB962C8B-B14F-4D97-AF65-F5344CB8AC3E}">
        <p14:creationId xmlns:p14="http://schemas.microsoft.com/office/powerpoint/2010/main" val="3843368148"/>
      </p:ext>
    </p:extLst>
  </p:cSld>
  <p:clrMapOvr>
    <a:masterClrMapping/>
  </p:clrMapOvr>
  <mc:AlternateContent xmlns:mc="http://schemas.openxmlformats.org/markup-compatibility/2006" xmlns:p14="http://schemas.microsoft.com/office/powerpoint/2010/main">
    <mc:Choice Requires="p14">
      <p:transition spd="slow" p14:dur="2000" advTm="64888"/>
    </mc:Choice>
    <mc:Fallback xmlns="">
      <p:transition spd="slow" advTm="6488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inhoud 1"/>
          <p:cNvSpPr>
            <a:spLocks noGrp="1"/>
          </p:cNvSpPr>
          <p:nvPr>
            <p:ph idx="1"/>
          </p:nvPr>
        </p:nvSpPr>
        <p:spPr/>
        <p:txBody>
          <a:bodyPr>
            <a:normAutofit/>
          </a:bodyPr>
          <a:lstStyle/>
          <a:p>
            <a:pPr marL="514350" indent="-514350">
              <a:buFont typeface="+mj-lt"/>
              <a:buAutoNum type="arabicPeriod"/>
            </a:pPr>
            <a:r>
              <a:rPr lang="en-US" sz="2800" dirty="0">
                <a:solidFill>
                  <a:schemeClr val="bg1">
                    <a:lumMod val="75000"/>
                  </a:schemeClr>
                </a:solidFill>
              </a:rPr>
              <a:t>Introduction</a:t>
            </a:r>
          </a:p>
          <a:p>
            <a:pPr marL="514350" indent="-514350">
              <a:buFont typeface="+mj-lt"/>
              <a:buAutoNum type="arabicPeriod"/>
            </a:pPr>
            <a:r>
              <a:rPr lang="en-US" sz="2800" dirty="0">
                <a:solidFill>
                  <a:srgbClr val="002060"/>
                </a:solidFill>
              </a:rPr>
              <a:t>Problem description</a:t>
            </a:r>
          </a:p>
          <a:p>
            <a:pPr marL="514350" indent="-514350">
              <a:buFont typeface="+mj-lt"/>
              <a:buAutoNum type="arabicPeriod"/>
            </a:pPr>
            <a:r>
              <a:rPr lang="en-US" sz="2800" dirty="0">
                <a:solidFill>
                  <a:schemeClr val="bg1">
                    <a:lumMod val="75000"/>
                  </a:schemeClr>
                </a:solidFill>
              </a:rPr>
              <a:t>Goals</a:t>
            </a:r>
          </a:p>
          <a:p>
            <a:pPr marL="514350" indent="-514350">
              <a:buFont typeface="+mj-lt"/>
              <a:buAutoNum type="arabicPeriod"/>
            </a:pPr>
            <a:r>
              <a:rPr lang="en-US" sz="2800" dirty="0">
                <a:solidFill>
                  <a:schemeClr val="bg1">
                    <a:lumMod val="75000"/>
                  </a:schemeClr>
                </a:solidFill>
              </a:rPr>
              <a:t>Research</a:t>
            </a:r>
          </a:p>
          <a:p>
            <a:pPr marL="514350" indent="-514350">
              <a:buFont typeface="+mj-lt"/>
              <a:buAutoNum type="arabicPeriod"/>
            </a:pPr>
            <a:r>
              <a:rPr lang="en-US" sz="2800" dirty="0">
                <a:solidFill>
                  <a:schemeClr val="bg1">
                    <a:lumMod val="75000"/>
                  </a:schemeClr>
                </a:solidFill>
              </a:rPr>
              <a:t>Experiments</a:t>
            </a:r>
          </a:p>
          <a:p>
            <a:pPr marL="514350" indent="-514350">
              <a:buFont typeface="+mj-lt"/>
              <a:buAutoNum type="arabicPeriod"/>
            </a:pPr>
            <a:r>
              <a:rPr lang="en-US" sz="2800" dirty="0">
                <a:solidFill>
                  <a:schemeClr val="bg1">
                    <a:lumMod val="75000"/>
                  </a:schemeClr>
                </a:solidFill>
              </a:rPr>
              <a:t>Conclusion</a:t>
            </a:r>
          </a:p>
          <a:p>
            <a:pPr marL="514350" indent="-514350">
              <a:buFont typeface="+mj-lt"/>
              <a:buAutoNum type="arabicPeriod"/>
            </a:pPr>
            <a:endParaRPr lang="en-US" sz="2800" dirty="0">
              <a:solidFill>
                <a:schemeClr val="bg1">
                  <a:lumMod val="75000"/>
                </a:schemeClr>
              </a:solidFill>
            </a:endParaRPr>
          </a:p>
        </p:txBody>
      </p:sp>
      <p:sp>
        <p:nvSpPr>
          <p:cNvPr id="3" name="Tijdelijke aanduiding voor dianummer 2"/>
          <p:cNvSpPr>
            <a:spLocks noGrp="1"/>
          </p:cNvSpPr>
          <p:nvPr>
            <p:ph type="sldNum" sz="quarter" idx="12"/>
          </p:nvPr>
        </p:nvSpPr>
        <p:spPr/>
        <p:txBody>
          <a:bodyPr/>
          <a:lstStyle/>
          <a:p>
            <a:fld id="{0A297500-7527-634B-90F4-69D0994C32B4}" type="slidenum">
              <a:rPr lang="en-GB" smtClean="0"/>
              <a:t>8</a:t>
            </a:fld>
            <a:endParaRPr lang="en-GB" dirty="0"/>
          </a:p>
        </p:txBody>
      </p:sp>
      <p:sp>
        <p:nvSpPr>
          <p:cNvPr id="4" name="Titel 3"/>
          <p:cNvSpPr>
            <a:spLocks noGrp="1"/>
          </p:cNvSpPr>
          <p:nvPr>
            <p:ph type="title"/>
          </p:nvPr>
        </p:nvSpPr>
        <p:spPr/>
        <p:txBody>
          <a:bodyPr/>
          <a:lstStyle/>
          <a:p>
            <a:r>
              <a:rPr lang="en-GB" dirty="0">
                <a:latin typeface="+mj-lt"/>
              </a:rPr>
              <a:t>Overview</a:t>
            </a:r>
          </a:p>
        </p:txBody>
      </p:sp>
    </p:spTree>
    <p:extLst>
      <p:ext uri="{BB962C8B-B14F-4D97-AF65-F5344CB8AC3E}">
        <p14:creationId xmlns:p14="http://schemas.microsoft.com/office/powerpoint/2010/main" val="1163166542"/>
      </p:ext>
    </p:extLst>
  </p:cSld>
  <p:clrMapOvr>
    <a:masterClrMapping/>
  </p:clrMapOvr>
  <mc:AlternateContent xmlns:mc="http://schemas.openxmlformats.org/markup-compatibility/2006" xmlns:p14="http://schemas.microsoft.com/office/powerpoint/2010/main">
    <mc:Choice Requires="p14">
      <p:transition spd="slow" p14:dur="2000" advTm="9860"/>
    </mc:Choice>
    <mc:Fallback xmlns="">
      <p:transition spd="slow" advTm="986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D16DF0-581D-4483-BDDB-2A2F778D56BC}"/>
              </a:ext>
            </a:extLst>
          </p:cNvPr>
          <p:cNvSpPr>
            <a:spLocks noGrp="1"/>
          </p:cNvSpPr>
          <p:nvPr>
            <p:ph idx="1"/>
          </p:nvPr>
        </p:nvSpPr>
        <p:spPr/>
        <p:txBody>
          <a:bodyPr>
            <a:normAutofit/>
          </a:bodyPr>
          <a:lstStyle/>
          <a:p>
            <a:r>
              <a:rPr lang="en-GB" dirty="0"/>
              <a:t>Major health concern with significant mortality, and healthcare expenses </a:t>
            </a:r>
          </a:p>
          <a:p>
            <a:r>
              <a:rPr lang="en-GB" dirty="0"/>
              <a:t>Early detection + antibiotic treatment of sepsis </a:t>
            </a:r>
            <a:r>
              <a:rPr lang="en-GB" dirty="0">
                <a:sym typeface="Wingdings" panose="05000000000000000000" pitchFamily="2" charset="2"/>
              </a:rPr>
              <a:t></a:t>
            </a:r>
            <a:r>
              <a:rPr lang="en-GB" dirty="0"/>
              <a:t> outcomes</a:t>
            </a:r>
          </a:p>
          <a:p>
            <a:pPr marL="0" indent="0" algn="l">
              <a:buNone/>
            </a:pPr>
            <a:endParaRPr lang="en-US" dirty="0"/>
          </a:p>
          <a:p>
            <a:pPr marL="0" indent="0" algn="l">
              <a:buNone/>
            </a:pPr>
            <a:endParaRPr lang="en-US" dirty="0"/>
          </a:p>
          <a:p>
            <a:pPr marL="0" indent="0" algn="l">
              <a:buNone/>
            </a:pPr>
            <a:endParaRPr lang="en-US" dirty="0"/>
          </a:p>
          <a:p>
            <a:r>
              <a:rPr lang="en-US" dirty="0"/>
              <a:t>Algorithm evaluated using </a:t>
            </a:r>
            <a:r>
              <a:rPr lang="en-US" i="1" dirty="0"/>
              <a:t>novel</a:t>
            </a:r>
            <a:r>
              <a:rPr lang="en-US" dirty="0"/>
              <a:t> utility score [1]</a:t>
            </a:r>
          </a:p>
          <a:p>
            <a:pPr lvl="1">
              <a:buFont typeface="Wingdings" panose="05000000000000000000" pitchFamily="2" charset="2"/>
              <a:buChar char="§"/>
            </a:pPr>
            <a:r>
              <a:rPr lang="en-US" dirty="0"/>
              <a:t>Only timely and correctly prediction will succeed</a:t>
            </a:r>
          </a:p>
          <a:p>
            <a:pPr lvl="1">
              <a:buFont typeface="Symbol" panose="05050102010706020507" pitchFamily="18" charset="2"/>
              <a:buChar char="Þ"/>
            </a:pPr>
            <a:r>
              <a:rPr lang="en-US" dirty="0"/>
              <a:t> 	Too early and too late predications </a:t>
            </a:r>
            <a:r>
              <a:rPr lang="en-US" b="1" dirty="0"/>
              <a:t>penalized</a:t>
            </a:r>
          </a:p>
          <a:p>
            <a:pPr lvl="1">
              <a:buFont typeface="Wingdings" panose="05000000000000000000" pitchFamily="2" charset="2"/>
              <a:buChar char="§"/>
            </a:pPr>
            <a:r>
              <a:rPr lang="en-US" dirty="0"/>
              <a:t>Other metrics are discussed in thesis</a:t>
            </a:r>
            <a:endParaRPr lang="en-US" sz="2600" b="1" dirty="0"/>
          </a:p>
        </p:txBody>
      </p:sp>
      <p:sp>
        <p:nvSpPr>
          <p:cNvPr id="3" name="Slide Number Placeholder 2">
            <a:extLst>
              <a:ext uri="{FF2B5EF4-FFF2-40B4-BE49-F238E27FC236}">
                <a16:creationId xmlns:a16="http://schemas.microsoft.com/office/drawing/2014/main" id="{C1FE6950-6653-43D9-B33D-7627AF78B634}"/>
              </a:ext>
            </a:extLst>
          </p:cNvPr>
          <p:cNvSpPr>
            <a:spLocks noGrp="1"/>
          </p:cNvSpPr>
          <p:nvPr>
            <p:ph type="sldNum" sz="quarter" idx="12"/>
          </p:nvPr>
        </p:nvSpPr>
        <p:spPr/>
        <p:txBody>
          <a:bodyPr/>
          <a:lstStyle/>
          <a:p>
            <a:fld id="{0A297500-7527-634B-90F4-69D0994C32B4}" type="slidenum">
              <a:rPr lang="nl-NL" smtClean="0"/>
              <a:t>9</a:t>
            </a:fld>
            <a:endParaRPr lang="nl-NL" dirty="0"/>
          </a:p>
        </p:txBody>
      </p:sp>
      <p:sp>
        <p:nvSpPr>
          <p:cNvPr id="4" name="Title 3">
            <a:extLst>
              <a:ext uri="{FF2B5EF4-FFF2-40B4-BE49-F238E27FC236}">
                <a16:creationId xmlns:a16="http://schemas.microsoft.com/office/drawing/2014/main" id="{7DCFDFD7-1E7B-4137-B83C-360D7CA21383}"/>
              </a:ext>
            </a:extLst>
          </p:cNvPr>
          <p:cNvSpPr>
            <a:spLocks noGrp="1"/>
          </p:cNvSpPr>
          <p:nvPr>
            <p:ph type="title"/>
          </p:nvPr>
        </p:nvSpPr>
        <p:spPr/>
        <p:txBody>
          <a:bodyPr>
            <a:normAutofit/>
          </a:bodyPr>
          <a:lstStyle/>
          <a:p>
            <a:r>
              <a:rPr lang="en-US" dirty="0"/>
              <a:t>Problem description</a:t>
            </a:r>
          </a:p>
        </p:txBody>
      </p:sp>
      <p:sp>
        <p:nvSpPr>
          <p:cNvPr id="6" name="Rectangle 5">
            <a:extLst>
              <a:ext uri="{FF2B5EF4-FFF2-40B4-BE49-F238E27FC236}">
                <a16:creationId xmlns:a16="http://schemas.microsoft.com/office/drawing/2014/main" id="{513080B0-6428-4800-92FC-EB436E847AC0}"/>
              </a:ext>
            </a:extLst>
          </p:cNvPr>
          <p:cNvSpPr/>
          <p:nvPr/>
        </p:nvSpPr>
        <p:spPr>
          <a:xfrm>
            <a:off x="1152000" y="6264000"/>
            <a:ext cx="7373590" cy="600164"/>
          </a:xfrm>
          <a:prstGeom prst="rect">
            <a:avLst/>
          </a:prstGeom>
        </p:spPr>
        <p:txBody>
          <a:bodyPr wrap="square">
            <a:spAutoFit/>
          </a:bodyPr>
          <a:lstStyle/>
          <a:p>
            <a:r>
              <a:rPr lang="en-US" sz="1100" dirty="0">
                <a:solidFill>
                  <a:srgbClr val="FFFFFF"/>
                </a:solidFill>
              </a:rPr>
              <a:t>[1] </a:t>
            </a:r>
            <a:r>
              <a:rPr lang="en-GB" sz="1100" dirty="0">
                <a:solidFill>
                  <a:srgbClr val="FFFFFF"/>
                </a:solidFill>
              </a:rPr>
              <a:t>Reyna, Matthew, et al. "Early Prediction of Sepsis from Clinical Data -- the </a:t>
            </a:r>
            <a:r>
              <a:rPr lang="en-GB" sz="1100" dirty="0" err="1">
                <a:solidFill>
                  <a:srgbClr val="FFFFFF"/>
                </a:solidFill>
              </a:rPr>
              <a:t>PhysioNet</a:t>
            </a:r>
            <a:r>
              <a:rPr lang="en-GB" sz="1100" dirty="0">
                <a:solidFill>
                  <a:srgbClr val="FFFFFF"/>
                </a:solidFill>
              </a:rPr>
              <a:t> Computing in Cardiology Challenge 2019" (version 1.0.0). </a:t>
            </a:r>
            <a:r>
              <a:rPr lang="en-GB" sz="1100" dirty="0" err="1">
                <a:solidFill>
                  <a:srgbClr val="FFFFFF"/>
                </a:solidFill>
              </a:rPr>
              <a:t>PhysioNet</a:t>
            </a:r>
            <a:r>
              <a:rPr lang="en-GB" sz="1100" dirty="0">
                <a:solidFill>
                  <a:srgbClr val="FFFFFF"/>
                </a:solidFill>
              </a:rPr>
              <a:t> (2019), </a:t>
            </a:r>
            <a:r>
              <a:rPr lang="en-GB" sz="1100" dirty="0">
                <a:solidFill>
                  <a:srgbClr val="FFFFFF"/>
                </a:solidFill>
                <a:hlinkClick r:id="rId3">
                  <a:extLst>
                    <a:ext uri="{A12FA001-AC4F-418D-AE19-62706E023703}">
                      <ahyp:hlinkClr xmlns:ahyp="http://schemas.microsoft.com/office/drawing/2018/hyperlinkcolor" val="tx"/>
                    </a:ext>
                  </a:extLst>
                </a:hlinkClick>
              </a:rPr>
              <a:t>https://doi.org/10.13026/v64v-d857</a:t>
            </a:r>
            <a:r>
              <a:rPr lang="en-GB" sz="1100" dirty="0">
                <a:solidFill>
                  <a:srgbClr val="FFFFFF"/>
                </a:solidFill>
              </a:rPr>
              <a:t>  </a:t>
            </a:r>
            <a:r>
              <a:rPr lang="en-US" sz="1100" dirty="0">
                <a:solidFill>
                  <a:srgbClr val="FFFFFF"/>
                </a:solidFill>
              </a:rPr>
              <a:t>https://physionet.org/content/challenge-2019/1.0.0/ </a:t>
            </a:r>
          </a:p>
        </p:txBody>
      </p:sp>
      <p:grpSp>
        <p:nvGrpSpPr>
          <p:cNvPr id="15" name="Group 14">
            <a:extLst>
              <a:ext uri="{FF2B5EF4-FFF2-40B4-BE49-F238E27FC236}">
                <a16:creationId xmlns:a16="http://schemas.microsoft.com/office/drawing/2014/main" id="{9C4C17E1-A47F-4EED-BA1B-6A8C1B51DB77}"/>
              </a:ext>
            </a:extLst>
          </p:cNvPr>
          <p:cNvGrpSpPr>
            <a:grpSpLocks noChangeAspect="1"/>
          </p:cNvGrpSpPr>
          <p:nvPr/>
        </p:nvGrpSpPr>
        <p:grpSpPr>
          <a:xfrm>
            <a:off x="2446869" y="3153218"/>
            <a:ext cx="7298262" cy="734782"/>
            <a:chOff x="1471262" y="2975429"/>
            <a:chExt cx="7151434" cy="720000"/>
          </a:xfrm>
        </p:grpSpPr>
        <p:sp>
          <p:nvSpPr>
            <p:cNvPr id="8" name="Rectangle 7">
              <a:extLst>
                <a:ext uri="{FF2B5EF4-FFF2-40B4-BE49-F238E27FC236}">
                  <a16:creationId xmlns:a16="http://schemas.microsoft.com/office/drawing/2014/main" id="{58BFE6C4-393E-469C-B23B-37A53543C130}"/>
                </a:ext>
              </a:extLst>
            </p:cNvPr>
            <p:cNvSpPr/>
            <p:nvPr/>
          </p:nvSpPr>
          <p:spPr>
            <a:xfrm>
              <a:off x="1471262" y="2975429"/>
              <a:ext cx="1058272" cy="720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Patient data</a:t>
              </a:r>
            </a:p>
          </p:txBody>
        </p:sp>
        <p:sp>
          <p:nvSpPr>
            <p:cNvPr id="9" name="Rectangle 8">
              <a:extLst>
                <a:ext uri="{FF2B5EF4-FFF2-40B4-BE49-F238E27FC236}">
                  <a16:creationId xmlns:a16="http://schemas.microsoft.com/office/drawing/2014/main" id="{35997E0B-D929-4C0C-AAFC-0869CCA36FA9}"/>
                </a:ext>
              </a:extLst>
            </p:cNvPr>
            <p:cNvSpPr/>
            <p:nvPr/>
          </p:nvSpPr>
          <p:spPr>
            <a:xfrm>
              <a:off x="3091261" y="2975429"/>
              <a:ext cx="1224000" cy="720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Algorithm</a:t>
              </a:r>
            </a:p>
          </p:txBody>
        </p:sp>
        <p:cxnSp>
          <p:nvCxnSpPr>
            <p:cNvPr id="10" name="Straight Arrow Connector 9">
              <a:extLst>
                <a:ext uri="{FF2B5EF4-FFF2-40B4-BE49-F238E27FC236}">
                  <a16:creationId xmlns:a16="http://schemas.microsoft.com/office/drawing/2014/main" id="{1AE9B5BE-EEEC-448F-97AF-2232ED68056B}"/>
                </a:ext>
              </a:extLst>
            </p:cNvPr>
            <p:cNvCxnSpPr>
              <a:cxnSpLocks/>
              <a:stCxn id="8" idx="3"/>
              <a:endCxn id="9" idx="1"/>
            </p:cNvCxnSpPr>
            <p:nvPr/>
          </p:nvCxnSpPr>
          <p:spPr>
            <a:xfrm>
              <a:off x="2529534" y="3335429"/>
              <a:ext cx="561727"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1" name="Rectangle 10">
              <a:extLst>
                <a:ext uri="{FF2B5EF4-FFF2-40B4-BE49-F238E27FC236}">
                  <a16:creationId xmlns:a16="http://schemas.microsoft.com/office/drawing/2014/main" id="{5C424E63-98EB-4AAC-B565-925FC71CDC22}"/>
                </a:ext>
              </a:extLst>
            </p:cNvPr>
            <p:cNvSpPr/>
            <p:nvPr/>
          </p:nvSpPr>
          <p:spPr>
            <a:xfrm>
              <a:off x="7002696" y="2975429"/>
              <a:ext cx="1620000" cy="720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Timely sepsis prediction</a:t>
              </a:r>
            </a:p>
          </p:txBody>
        </p:sp>
        <p:sp>
          <p:nvSpPr>
            <p:cNvPr id="12" name="Rectangle 11">
              <a:extLst>
                <a:ext uri="{FF2B5EF4-FFF2-40B4-BE49-F238E27FC236}">
                  <a16:creationId xmlns:a16="http://schemas.microsoft.com/office/drawing/2014/main" id="{8A469909-AE6E-455D-A7BD-0799110B71C0}"/>
                </a:ext>
              </a:extLst>
            </p:cNvPr>
            <p:cNvSpPr/>
            <p:nvPr/>
          </p:nvSpPr>
          <p:spPr>
            <a:xfrm>
              <a:off x="4938979" y="2975429"/>
              <a:ext cx="1440000" cy="720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Calculate Sepsis risk</a:t>
              </a:r>
            </a:p>
          </p:txBody>
        </p:sp>
        <p:cxnSp>
          <p:nvCxnSpPr>
            <p:cNvPr id="13" name="Straight Arrow Connector 12">
              <a:extLst>
                <a:ext uri="{FF2B5EF4-FFF2-40B4-BE49-F238E27FC236}">
                  <a16:creationId xmlns:a16="http://schemas.microsoft.com/office/drawing/2014/main" id="{AD22BFB3-BAD4-4391-87BB-C91896D0D3D5}"/>
                </a:ext>
              </a:extLst>
            </p:cNvPr>
            <p:cNvCxnSpPr>
              <a:cxnSpLocks/>
              <a:stCxn id="9" idx="3"/>
              <a:endCxn id="12" idx="1"/>
            </p:cNvCxnSpPr>
            <p:nvPr/>
          </p:nvCxnSpPr>
          <p:spPr>
            <a:xfrm>
              <a:off x="4315261" y="3335429"/>
              <a:ext cx="623718"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4" name="Straight Arrow Connector 13">
              <a:extLst>
                <a:ext uri="{FF2B5EF4-FFF2-40B4-BE49-F238E27FC236}">
                  <a16:creationId xmlns:a16="http://schemas.microsoft.com/office/drawing/2014/main" id="{28ECAB7E-9A57-437D-93B7-E390E6662255}"/>
                </a:ext>
              </a:extLst>
            </p:cNvPr>
            <p:cNvCxnSpPr>
              <a:cxnSpLocks/>
              <a:stCxn id="12" idx="3"/>
              <a:endCxn id="11" idx="1"/>
            </p:cNvCxnSpPr>
            <p:nvPr/>
          </p:nvCxnSpPr>
          <p:spPr>
            <a:xfrm>
              <a:off x="6378979" y="3335429"/>
              <a:ext cx="623717"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grpSp>
      <p:cxnSp>
        <p:nvCxnSpPr>
          <p:cNvPr id="16" name="Straight Arrow Connector 15">
            <a:extLst>
              <a:ext uri="{FF2B5EF4-FFF2-40B4-BE49-F238E27FC236}">
                <a16:creationId xmlns:a16="http://schemas.microsoft.com/office/drawing/2014/main" id="{863F6E27-FE65-418F-A5F7-211A1820A588}"/>
              </a:ext>
            </a:extLst>
          </p:cNvPr>
          <p:cNvCxnSpPr/>
          <p:nvPr/>
        </p:nvCxnSpPr>
        <p:spPr>
          <a:xfrm flipV="1">
            <a:off x="9097512" y="2224642"/>
            <a:ext cx="0" cy="263895"/>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2043158"/>
      </p:ext>
    </p:extLst>
  </p:cSld>
  <p:clrMapOvr>
    <a:masterClrMapping/>
  </p:clrMapOvr>
  <mc:AlternateContent xmlns:mc="http://schemas.openxmlformats.org/markup-compatibility/2006" xmlns:p14="http://schemas.microsoft.com/office/powerpoint/2010/main">
    <mc:Choice Requires="p14">
      <p:transition spd="slow" p14:dur="2000" advTm="100003"/>
    </mc:Choice>
    <mc:Fallback xmlns="">
      <p:transition spd="slow" advTm="100003"/>
    </mc:Fallback>
  </mc:AlternateContent>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6335</Words>
  <Application>Microsoft Office PowerPoint</Application>
  <PresentationFormat>Widescreen</PresentationFormat>
  <Paragraphs>1362</Paragraphs>
  <Slides>50</Slides>
  <Notes>49</Notes>
  <HiddenSlides>5</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50</vt:i4>
      </vt:variant>
    </vt:vector>
  </HeadingPairs>
  <TitlesOfParts>
    <vt:vector size="65" baseType="lpstr">
      <vt:lpstr>-apple-system</vt:lpstr>
      <vt:lpstr>Arial</vt:lpstr>
      <vt:lpstr>Calibri</vt:lpstr>
      <vt:lpstr>Cambria Math</vt:lpstr>
      <vt:lpstr>CIDFont+F4</vt:lpstr>
      <vt:lpstr>fira sans</vt:lpstr>
      <vt:lpstr>Open Sans</vt:lpstr>
      <vt:lpstr>roboto</vt:lpstr>
      <vt:lpstr>Segoe UI</vt:lpstr>
      <vt:lpstr>Slack-Lato</vt:lpstr>
      <vt:lpstr>Symbol</vt:lpstr>
      <vt:lpstr>urw-din</vt:lpstr>
      <vt:lpstr>Wingdings</vt:lpstr>
      <vt:lpstr>KU Leuven</vt:lpstr>
      <vt:lpstr>KU Leuven Sedes</vt:lpstr>
      <vt:lpstr>Early prediction of sepsis using clinical data</vt:lpstr>
      <vt:lpstr>Overview</vt:lpstr>
      <vt:lpstr>Overview</vt:lpstr>
      <vt:lpstr>Introduction</vt:lpstr>
      <vt:lpstr>Introduction</vt:lpstr>
      <vt:lpstr>Introduction</vt:lpstr>
      <vt:lpstr>Introduction</vt:lpstr>
      <vt:lpstr>Overview</vt:lpstr>
      <vt:lpstr>Problem description</vt:lpstr>
      <vt:lpstr>Data description</vt:lpstr>
      <vt:lpstr>Problem description – Missing data</vt:lpstr>
      <vt:lpstr>Overview</vt:lpstr>
      <vt:lpstr>Goals</vt:lpstr>
      <vt:lpstr>Utility Score</vt:lpstr>
      <vt:lpstr>For example -  septic patient utility score calculation</vt:lpstr>
      <vt:lpstr>Utility Score</vt:lpstr>
      <vt:lpstr>For example -  septic patient utility score calculation</vt:lpstr>
      <vt:lpstr>For example -  nonseptic patient utility score calculation</vt:lpstr>
      <vt:lpstr>Utility Score</vt:lpstr>
      <vt:lpstr>For example -  nonseptic patient utility score calculation</vt:lpstr>
      <vt:lpstr>Utility Score</vt:lpstr>
      <vt:lpstr>Overview</vt:lpstr>
      <vt:lpstr>Research: PhysioNet Challenge</vt:lpstr>
      <vt:lpstr>Overview</vt:lpstr>
      <vt:lpstr>Experiments</vt:lpstr>
      <vt:lpstr>Experiments missing data imputation</vt:lpstr>
      <vt:lpstr>Experiments missing data imputation</vt:lpstr>
      <vt:lpstr>Experiments missing data imputation</vt:lpstr>
      <vt:lpstr>Experiments missing data imputation</vt:lpstr>
      <vt:lpstr>Experiments for reliably predicting sepsis</vt:lpstr>
      <vt:lpstr>Dropping columns</vt:lpstr>
      <vt:lpstr>Dropping columns results</vt:lpstr>
      <vt:lpstr>Current algorithm</vt:lpstr>
      <vt:lpstr>Adding SIRS score</vt:lpstr>
      <vt:lpstr>Adding SIRS score results</vt:lpstr>
      <vt:lpstr>Adding sliding window attributes</vt:lpstr>
      <vt:lpstr>Adding sliding window attributes</vt:lpstr>
      <vt:lpstr>Adding sliding window attributes</vt:lpstr>
      <vt:lpstr>Adding sliding window attributes</vt:lpstr>
      <vt:lpstr>Final algorithm</vt:lpstr>
      <vt:lpstr>Adding sliding window attributes</vt:lpstr>
      <vt:lpstr>Conclusion</vt:lpstr>
      <vt:lpstr>Experiments for improving utility score</vt:lpstr>
      <vt:lpstr>Experiments for improving utility score</vt:lpstr>
      <vt:lpstr>Conclusion improved utility score</vt:lpstr>
      <vt:lpstr>Any question?</vt:lpstr>
      <vt:lpstr>Already realized</vt:lpstr>
      <vt:lpstr>Data description (Backup)</vt:lpstr>
      <vt:lpstr>Already realized</vt:lpstr>
      <vt:lpstr>Experiments missing data imputation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prediction of sepsis using clinical data</dc:title>
  <dc:creator/>
  <cp:lastModifiedBy/>
  <cp:revision>3</cp:revision>
  <dcterms:created xsi:type="dcterms:W3CDTF">2017-09-13T11:47:32Z</dcterms:created>
  <dcterms:modified xsi:type="dcterms:W3CDTF">2021-06-04T07:33:24Z</dcterms:modified>
</cp:coreProperties>
</file>